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5"/>
  </p:handoutMasterIdLst>
  <p:sldIdLst>
    <p:sldId id="655" r:id="rId3"/>
    <p:sldId id="822" r:id="rId5"/>
    <p:sldId id="833" r:id="rId6"/>
    <p:sldId id="818" r:id="rId7"/>
    <p:sldId id="832" r:id="rId8"/>
    <p:sldId id="787" r:id="rId9"/>
    <p:sldId id="788" r:id="rId10"/>
    <p:sldId id="774" r:id="rId11"/>
    <p:sldId id="775" r:id="rId12"/>
    <p:sldId id="812" r:id="rId13"/>
    <p:sldId id="792" r:id="rId14"/>
  </p:sldIdLst>
  <p:sldSz cx="9144000" cy="6858000" type="screen4x3"/>
  <p:notesSz cx="7053580" cy="9372600"/>
  <p:defaultTextStyle>
    <a:defPPr>
      <a:defRPr lang="en-US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4C4C4C"/>
    <a:srgbClr val="7A7A7A"/>
    <a:srgbClr val="6B6B6B"/>
    <a:srgbClr val="767676"/>
    <a:srgbClr val="FF9900"/>
    <a:srgbClr val="0099FF"/>
    <a:srgbClr val="C6E9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050"/>
    <p:restoredTop sz="92500"/>
  </p:normalViewPr>
  <p:slideViewPr>
    <p:cSldViewPr snapToGrid="0" showGuides="1">
      <p:cViewPr varScale="1">
        <p:scale>
          <a:sx n="86" d="100"/>
          <a:sy n="86" d="100"/>
        </p:scale>
        <p:origin x="-1572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image" Target="../media/image7.jpe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36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57525" cy="4683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752" tIns="46877" rIns="93752" bIns="46877" numCol="1" anchor="t" anchorCtr="0" compatLnSpc="1"/>
          <a:lstStyle>
            <a:lvl1pPr defTabSz="938530">
              <a:defRPr sz="1300">
                <a:solidFill>
                  <a:srgbClr val="4157AD"/>
                </a:solidFill>
                <a:latin typeface="GE Inspira" pitchFamily="34" charset="0"/>
              </a:defRPr>
            </a:lvl1pPr>
          </a:lstStyle>
          <a:p>
            <a:pPr marL="0" marR="0" lvl="0" indent="0" algn="l" defTabSz="9385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GE Inspira" pitchFamily="34" charset="0"/>
              <a:ea typeface="+mn-ea"/>
              <a:cs typeface="+mn-cs"/>
            </a:endParaRP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94150" y="0"/>
            <a:ext cx="3057525" cy="4683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752" tIns="46877" rIns="93752" bIns="46877" numCol="1" anchor="t" anchorCtr="0" compatLnSpc="1"/>
          <a:lstStyle>
            <a:lvl1pPr algn="r" defTabSz="938530">
              <a:defRPr sz="1300">
                <a:solidFill>
                  <a:srgbClr val="4157AD"/>
                </a:solidFill>
                <a:latin typeface="GE Inspira" pitchFamily="34" charset="0"/>
              </a:defRPr>
            </a:lvl1pPr>
          </a:lstStyle>
          <a:p>
            <a:pPr marL="0" marR="0" lvl="0" indent="0" algn="r" defTabSz="9385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GE Inspira" pitchFamily="34" charset="0"/>
              <a:ea typeface="+mn-ea"/>
              <a:cs typeface="+mn-cs"/>
            </a:endParaRPr>
          </a:p>
        </p:txBody>
      </p:sp>
      <p:sp>
        <p:nvSpPr>
          <p:cNvPr id="136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752" tIns="46877" rIns="93752" bIns="46877" numCol="1" anchor="b" anchorCtr="0" compatLnSpc="1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pic>
        <p:nvPicPr>
          <p:cNvPr id="26629" name="Picture 14" descr="GE_lockup_7455RGB_IaW"/>
          <p:cNvPicPr>
            <a:picLocks noChangeAspect="1"/>
          </p:cNvPicPr>
          <p:nvPr/>
        </p:nvPicPr>
        <p:blipFill>
          <a:blip r:embed="rId1"/>
          <a:srcRect r="67857"/>
          <a:stretch>
            <a:fillRect/>
          </a:stretch>
        </p:blipFill>
        <p:spPr>
          <a:xfrm>
            <a:off x="17463" y="8810625"/>
            <a:ext cx="495300" cy="544513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image" Target="../media/image6.jpe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57525" cy="4683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752" tIns="46877" rIns="93752" bIns="46877" numCol="1" anchor="t" anchorCtr="0" compatLnSpc="1"/>
          <a:lstStyle>
            <a:lvl1pPr defTabSz="938530">
              <a:defRPr sz="1300">
                <a:solidFill>
                  <a:srgbClr val="4157AD"/>
                </a:solidFill>
                <a:latin typeface="GE Inspira" pitchFamily="34" charset="0"/>
              </a:defRPr>
            </a:lvl1pPr>
          </a:lstStyle>
          <a:p>
            <a:pPr marL="0" marR="0" lvl="0" indent="0" algn="l" defTabSz="9385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GE Inspira" pitchFamily="34" charset="0"/>
              <a:ea typeface="+mn-ea"/>
              <a:cs typeface="+mn-cs"/>
            </a:endParaRP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94150" y="0"/>
            <a:ext cx="3057525" cy="4683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752" tIns="46877" rIns="93752" bIns="46877" numCol="1" anchor="t" anchorCtr="0" compatLnSpc="1"/>
          <a:lstStyle>
            <a:lvl1pPr algn="r" defTabSz="938530">
              <a:defRPr sz="1300">
                <a:solidFill>
                  <a:srgbClr val="4157AD"/>
                </a:solidFill>
                <a:latin typeface="GE Inspira" pitchFamily="34" charset="0"/>
              </a:defRPr>
            </a:lvl1pPr>
          </a:lstStyle>
          <a:p>
            <a:pPr marL="0" marR="0" lvl="0" indent="0" algn="r" defTabSz="9385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GE Inspira" pitchFamily="34" charset="0"/>
              <a:ea typeface="+mn-ea"/>
              <a:cs typeface="+mn-cs"/>
            </a:endParaRPr>
          </a:p>
        </p:txBody>
      </p:sp>
      <p:sp>
        <p:nvSpPr>
          <p:cNvPr id="14340" name="Rectangle 4"/>
          <p:cNvSpPr>
            <a:spLocks noRot="1" noChangeAspect="1" noTextEdit="1"/>
          </p:cNvSpPr>
          <p:nvPr>
            <p:ph type="sldImg" idx="2"/>
          </p:nvPr>
        </p:nvSpPr>
        <p:spPr>
          <a:xfrm>
            <a:off x="850900" y="222250"/>
            <a:ext cx="5595938" cy="419735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1063" y="4537075"/>
            <a:ext cx="5527675" cy="4194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752" tIns="46877" rIns="93752" bIns="46877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157AD"/>
                </a:solidFill>
                <a:effectLst/>
                <a:uLnTx/>
                <a:uFillTx/>
                <a:latin typeface="GE Inspira" pitchFamily="34" charset="0"/>
                <a:ea typeface="+mn-ea"/>
                <a:cs typeface="+mn-cs"/>
              </a:rPr>
              <a:t>Click to edit Master text styles</a:t>
            </a:r>
            <a:endParaRPr kumimoji="0" lang="en-US" sz="1200" b="0" i="0" u="none" strike="noStrike" kern="1200" cap="none" spc="0" normalizeH="0" baseline="0" noProof="0" smtClean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GE Inspira" pitchFamily="34" charset="0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157AD"/>
                </a:solidFill>
                <a:effectLst/>
                <a:uLnTx/>
                <a:uFillTx/>
                <a:latin typeface="GE Inspira" pitchFamily="34" charset="0"/>
                <a:ea typeface="+mn-ea"/>
                <a:cs typeface="+mn-cs"/>
              </a:rPr>
              <a:t>Second level</a:t>
            </a:r>
            <a:endParaRPr kumimoji="0" lang="en-US" sz="1200" b="0" i="0" u="none" strike="noStrike" kern="1200" cap="none" spc="0" normalizeH="0" baseline="0" noProof="0" smtClean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GE Inspira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157AD"/>
                </a:solidFill>
                <a:effectLst/>
                <a:uLnTx/>
                <a:uFillTx/>
                <a:latin typeface="GE Inspira" pitchFamily="34" charset="0"/>
                <a:ea typeface="+mn-ea"/>
                <a:cs typeface="+mn-cs"/>
              </a:rPr>
              <a:t>Third level</a:t>
            </a:r>
            <a:endParaRPr kumimoji="0" lang="en-US" sz="1200" b="0" i="0" u="none" strike="noStrike" kern="1200" cap="none" spc="0" normalizeH="0" baseline="0" noProof="0" smtClean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GE Inspira" pitchFamily="34" charset="0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157AD"/>
                </a:solidFill>
                <a:effectLst/>
                <a:uLnTx/>
                <a:uFillTx/>
                <a:latin typeface="GE Inspira" pitchFamily="34" charset="0"/>
                <a:ea typeface="+mn-ea"/>
                <a:cs typeface="+mn-cs"/>
              </a:rPr>
              <a:t>Fourth level</a:t>
            </a:r>
            <a:endParaRPr kumimoji="0" lang="en-US" sz="1200" b="0" i="0" u="none" strike="noStrike" kern="1200" cap="none" spc="0" normalizeH="0" baseline="0" noProof="0" smtClean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GE Inspira" pitchFamily="34" charset="0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4157AD"/>
                </a:solidFill>
                <a:effectLst/>
                <a:uLnTx/>
                <a:uFillTx/>
                <a:latin typeface="GE Inspira" pitchFamily="34" charset="0"/>
                <a:ea typeface="+mn-ea"/>
                <a:cs typeface="+mn-cs"/>
              </a:rPr>
              <a:t>Fifth level</a:t>
            </a:r>
            <a:endParaRPr kumimoji="0" lang="en-US" sz="1200" b="0" i="0" u="none" strike="noStrike" kern="1200" cap="none" spc="0" normalizeH="0" baseline="0" noProof="0" smtClean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GE Inspira" pitchFamily="34" charset="0"/>
              <a:ea typeface="+mn-ea"/>
              <a:cs typeface="+mn-cs"/>
            </a:endParaRPr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752" tIns="46877" rIns="93752" bIns="46877" numCol="1" anchor="b" anchorCtr="0" compatLnSpc="1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pic>
        <p:nvPicPr>
          <p:cNvPr id="14343" name="Picture 12" descr="GE_lockup_7455RGB_IaW"/>
          <p:cNvPicPr>
            <a:picLocks noChangeAspect="1"/>
          </p:cNvPicPr>
          <p:nvPr/>
        </p:nvPicPr>
        <p:blipFill>
          <a:blip r:embed="rId1"/>
          <a:srcRect r="67857"/>
          <a:stretch>
            <a:fillRect/>
          </a:stretch>
        </p:blipFill>
        <p:spPr>
          <a:xfrm>
            <a:off x="17463" y="8810625"/>
            <a:ext cx="495300" cy="544513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15363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8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24579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602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25603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6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16387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10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17411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4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18435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8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19459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2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20483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6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21507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30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22531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554" name="Rectangle 7"/>
          <p:cNvSpPr txBox="1">
            <a:spLocks noGrp="1"/>
          </p:cNvSpPr>
          <p:nvPr>
            <p:ph type="sldNum" sz="quarter"/>
          </p:nvPr>
        </p:nvSpPr>
        <p:spPr>
          <a:xfrm>
            <a:off x="3994150" y="8902700"/>
            <a:ext cx="3057525" cy="468313"/>
          </a:xfrm>
          <a:prstGeom prst="rect">
            <a:avLst/>
          </a:prstGeom>
          <a:noFill/>
          <a:ln w="9525">
            <a:noFill/>
          </a:ln>
        </p:spPr>
        <p:txBody>
          <a:bodyPr lIns="93752" tIns="46877" rIns="93752" bIns="46877" anchor="b"/>
          <a:p>
            <a:pPr lvl="0" algn="r" defTabSz="938530"/>
            <a:fld id="{9A0DB2DC-4C9A-4742-B13C-FB6460FD3503}" type="slidenum">
              <a:rPr lang="en-US" sz="1300" dirty="0">
                <a:solidFill>
                  <a:srgbClr val="4157AD"/>
                </a:solidFill>
                <a:latin typeface="GE Inspira" pitchFamily="34" charset="0"/>
              </a:rPr>
            </a:fld>
            <a:endParaRPr lang="en-US" sz="1300" dirty="0">
              <a:solidFill>
                <a:srgbClr val="4157AD"/>
              </a:solidFill>
              <a:latin typeface="GE Inspira" pitchFamily="34" charset="0"/>
            </a:endParaRPr>
          </a:p>
        </p:txBody>
      </p:sp>
      <p:sp>
        <p:nvSpPr>
          <p:cNvPr id="23555" name="Rectangle 2"/>
          <p:cNvSpPr>
            <a:spLocks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3752" tIns="46877" rIns="93752" bIns="46877" anchor="t"/>
          <a:p>
            <a:pPr lvl="0" eaLnBrk="1" hangingPunct="1"/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6" descr="GE_lockup_7455RGB_Ia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" y="5878513"/>
            <a:ext cx="2743200" cy="955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0610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357188" y="280988"/>
            <a:ext cx="8401050" cy="1395412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80611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361950" y="1905000"/>
            <a:ext cx="8396288" cy="1752600"/>
          </a:xfrm>
        </p:spPr>
        <p:txBody>
          <a:bodyPr/>
          <a:lstStyle>
            <a:lvl1pPr>
              <a:spcBef>
                <a:spcPct val="0"/>
              </a:spcBef>
              <a:defRPr sz="5000">
                <a:solidFill>
                  <a:srgbClr val="7C9DFD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7663" y="357188"/>
            <a:ext cx="2117725" cy="55054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57188"/>
            <a:ext cx="6202363" cy="5505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765300"/>
            <a:ext cx="4152900" cy="4097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65300"/>
            <a:ext cx="4154488" cy="4097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0" tIns="0" rIns="0" bIns="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4880"/>
              </a:buClr>
              <a:buSzTx/>
              <a:buFontTx/>
              <a:buNone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rgbClr val="4157AD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355600" y="357188"/>
            <a:ext cx="8459788" cy="12763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/>
          <a:p>
            <a:pPr lvl="0"/>
            <a:r>
              <a:rPr dirty="0"/>
              <a:t>Click to edit Master text styles</a:t>
            </a:r>
            <a:endParaRPr dirty="0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342900" y="1765300"/>
            <a:ext cx="8459788" cy="409733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/>
          <a:p>
            <a:pPr lvl="0"/>
            <a:r>
              <a:rPr dirty="0"/>
              <a:t>Click to edit Master text styles</a:t>
            </a:r>
            <a:endParaRPr dirty="0"/>
          </a:p>
          <a:p>
            <a:pPr lvl="1"/>
            <a:r>
              <a:rPr dirty="0"/>
              <a:t>Second level</a:t>
            </a:r>
            <a:endParaRPr dirty="0"/>
          </a:p>
          <a:p>
            <a:pPr lvl="2"/>
            <a:r>
              <a:rPr dirty="0"/>
              <a:t>Third level</a:t>
            </a:r>
            <a:endParaRPr dirty="0"/>
          </a:p>
          <a:p>
            <a:pPr lvl="3"/>
            <a:r>
              <a:rPr dirty="0"/>
              <a:t>Fourth level</a:t>
            </a:r>
            <a:endParaRPr dirty="0"/>
          </a:p>
          <a:p>
            <a:pPr lvl="4"/>
            <a:r>
              <a:rPr dirty="0"/>
              <a:t>Fifth level</a:t>
            </a:r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4000">
          <a:solidFill>
            <a:srgbClr val="4157AD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4000">
          <a:solidFill>
            <a:srgbClr val="4157AD"/>
          </a:solidFill>
          <a:latin typeface="GE Inspira" pitchFamily="34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4000">
          <a:solidFill>
            <a:srgbClr val="4157AD"/>
          </a:solidFill>
          <a:latin typeface="GE Inspira" pitchFamily="34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4000">
          <a:solidFill>
            <a:srgbClr val="4157AD"/>
          </a:solidFill>
          <a:latin typeface="GE Inspira" pitchFamily="34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4000">
          <a:solidFill>
            <a:srgbClr val="4157AD"/>
          </a:solidFill>
          <a:latin typeface="GE Inspira" pitchFamily="34" charset="0"/>
        </a:defRPr>
      </a:lvl5pPr>
      <a:lvl6pPr marL="457200" algn="l" rtl="0" fontAlgn="base">
        <a:lnSpc>
          <a:spcPct val="95000"/>
        </a:lnSpc>
        <a:spcBef>
          <a:spcPct val="0"/>
        </a:spcBef>
        <a:spcAft>
          <a:spcPct val="0"/>
        </a:spcAft>
        <a:defRPr sz="4000">
          <a:solidFill>
            <a:srgbClr val="4157AD"/>
          </a:solidFill>
          <a:latin typeface="GE Inspira" pitchFamily="34" charset="0"/>
        </a:defRPr>
      </a:lvl6pPr>
      <a:lvl7pPr marL="914400" algn="l" rtl="0" fontAlgn="base">
        <a:lnSpc>
          <a:spcPct val="95000"/>
        </a:lnSpc>
        <a:spcBef>
          <a:spcPct val="0"/>
        </a:spcBef>
        <a:spcAft>
          <a:spcPct val="0"/>
        </a:spcAft>
        <a:defRPr sz="4000">
          <a:solidFill>
            <a:srgbClr val="4157AD"/>
          </a:solidFill>
          <a:latin typeface="GE Inspira" pitchFamily="34" charset="0"/>
        </a:defRPr>
      </a:lvl7pPr>
      <a:lvl8pPr marL="1371600" algn="l" rtl="0" fontAlgn="base">
        <a:lnSpc>
          <a:spcPct val="95000"/>
        </a:lnSpc>
        <a:spcBef>
          <a:spcPct val="0"/>
        </a:spcBef>
        <a:spcAft>
          <a:spcPct val="0"/>
        </a:spcAft>
        <a:defRPr sz="4000">
          <a:solidFill>
            <a:srgbClr val="4157AD"/>
          </a:solidFill>
          <a:latin typeface="GE Inspira" pitchFamily="34" charset="0"/>
        </a:defRPr>
      </a:lvl8pPr>
      <a:lvl9pPr marL="1828800" algn="l" rtl="0" fontAlgn="base">
        <a:lnSpc>
          <a:spcPct val="95000"/>
        </a:lnSpc>
        <a:spcBef>
          <a:spcPct val="0"/>
        </a:spcBef>
        <a:spcAft>
          <a:spcPct val="0"/>
        </a:spcAft>
        <a:defRPr sz="4000">
          <a:solidFill>
            <a:srgbClr val="4157AD"/>
          </a:solidFill>
          <a:latin typeface="GE Inspir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880"/>
        </a:buClr>
        <a:defRPr sz="3200">
          <a:solidFill>
            <a:srgbClr val="4157AD"/>
          </a:solidFill>
          <a:latin typeface="+mn-lt"/>
          <a:ea typeface="+mn-ea"/>
          <a:cs typeface="+mn-cs"/>
        </a:defRPr>
      </a:lvl1pPr>
      <a:lvl2pPr marL="403225" indent="-288925" algn="l" rtl="0" eaLnBrk="0" fontAlgn="base" hangingPunct="0">
        <a:spcBef>
          <a:spcPct val="20000"/>
        </a:spcBef>
        <a:spcAft>
          <a:spcPct val="0"/>
        </a:spcAft>
        <a:buClr>
          <a:srgbClr val="004880"/>
        </a:buClr>
        <a:buFont typeface="GE Inspira" pitchFamily="34" charset="0"/>
        <a:buChar char="&gt;"/>
        <a:defRPr sz="3200">
          <a:solidFill>
            <a:srgbClr val="4157AD"/>
          </a:solidFill>
          <a:latin typeface="+mn-lt"/>
        </a:defRPr>
      </a:lvl2pPr>
      <a:lvl3pPr marL="857250" indent="-278130" algn="l" rtl="0" eaLnBrk="0" fontAlgn="base" hangingPunct="0">
        <a:spcBef>
          <a:spcPct val="20000"/>
        </a:spcBef>
        <a:spcAft>
          <a:spcPct val="0"/>
        </a:spcAft>
        <a:buClr>
          <a:srgbClr val="004880"/>
        </a:buClr>
        <a:buChar char="–"/>
        <a:defRPr sz="3200">
          <a:solidFill>
            <a:srgbClr val="4157AD"/>
          </a:solidFill>
          <a:latin typeface="+mn-lt"/>
        </a:defRPr>
      </a:lvl3pPr>
      <a:lvl4pPr marL="1256030" indent="-284480" algn="l" rtl="0" eaLnBrk="0" fontAlgn="base" hangingPunct="0">
        <a:spcBef>
          <a:spcPct val="20000"/>
        </a:spcBef>
        <a:spcAft>
          <a:spcPct val="0"/>
        </a:spcAft>
        <a:buClr>
          <a:srgbClr val="004880"/>
        </a:buClr>
        <a:buFont typeface="Times" pitchFamily="18" charset="0"/>
        <a:buChar char="•"/>
        <a:defRPr sz="3200">
          <a:solidFill>
            <a:srgbClr val="4157AD"/>
          </a:solidFill>
          <a:latin typeface="+mn-lt"/>
        </a:defRPr>
      </a:lvl4pPr>
      <a:lvl5pPr marL="1659255" indent="-288925" algn="l" rtl="0" eaLnBrk="0" fontAlgn="base" hangingPunct="0">
        <a:spcBef>
          <a:spcPct val="20000"/>
        </a:spcBef>
        <a:spcAft>
          <a:spcPct val="0"/>
        </a:spcAft>
        <a:buClr>
          <a:srgbClr val="004880"/>
        </a:buClr>
        <a:buChar char="»"/>
        <a:defRPr sz="3200">
          <a:solidFill>
            <a:srgbClr val="4157AD"/>
          </a:solidFill>
          <a:latin typeface="+mn-lt"/>
        </a:defRPr>
      </a:lvl5pPr>
      <a:lvl6pPr marL="2116455" indent="-288925" algn="l" rtl="0" fontAlgn="base">
        <a:spcBef>
          <a:spcPct val="20000"/>
        </a:spcBef>
        <a:spcAft>
          <a:spcPct val="0"/>
        </a:spcAft>
        <a:buClr>
          <a:srgbClr val="004880"/>
        </a:buClr>
        <a:buChar char="»"/>
        <a:defRPr sz="3200">
          <a:solidFill>
            <a:srgbClr val="4157AD"/>
          </a:solidFill>
          <a:latin typeface="+mn-lt"/>
        </a:defRPr>
      </a:lvl6pPr>
      <a:lvl7pPr marL="2573655" indent="-288925" algn="l" rtl="0" fontAlgn="base">
        <a:spcBef>
          <a:spcPct val="20000"/>
        </a:spcBef>
        <a:spcAft>
          <a:spcPct val="0"/>
        </a:spcAft>
        <a:buClr>
          <a:srgbClr val="004880"/>
        </a:buClr>
        <a:buChar char="»"/>
        <a:defRPr sz="3200">
          <a:solidFill>
            <a:srgbClr val="4157AD"/>
          </a:solidFill>
          <a:latin typeface="+mn-lt"/>
        </a:defRPr>
      </a:lvl7pPr>
      <a:lvl8pPr marL="3030855" indent="-288925" algn="l" rtl="0" fontAlgn="base">
        <a:spcBef>
          <a:spcPct val="20000"/>
        </a:spcBef>
        <a:spcAft>
          <a:spcPct val="0"/>
        </a:spcAft>
        <a:buClr>
          <a:srgbClr val="004880"/>
        </a:buClr>
        <a:buChar char="»"/>
        <a:defRPr sz="3200">
          <a:solidFill>
            <a:srgbClr val="4157AD"/>
          </a:solidFill>
          <a:latin typeface="+mn-lt"/>
        </a:defRPr>
      </a:lvl8pPr>
      <a:lvl9pPr marL="3488055" indent="-288925" algn="l" rtl="0" fontAlgn="base">
        <a:spcBef>
          <a:spcPct val="20000"/>
        </a:spcBef>
        <a:spcAft>
          <a:spcPct val="0"/>
        </a:spcAft>
        <a:buClr>
          <a:srgbClr val="004880"/>
        </a:buClr>
        <a:buChar char="»"/>
        <a:defRPr sz="3200">
          <a:solidFill>
            <a:srgbClr val="4157AD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Text Box 8"/>
          <p:cNvSpPr txBox="1"/>
          <p:nvPr/>
        </p:nvSpPr>
        <p:spPr>
          <a:xfrm>
            <a:off x="306388" y="1568450"/>
            <a:ext cx="8482012" cy="415448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4000" dirty="0">
                <a:solidFill>
                  <a:srgbClr val="000000"/>
                </a:solidFill>
                <a:latin typeface="Arial" panose="020B0604020202020204" pitchFamily="34" charset="0"/>
              </a:rPr>
              <a:t>Aircraft Jet Engines and Propulsion</a:t>
            </a:r>
            <a:endParaRPr sz="4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4000" dirty="0">
                <a:solidFill>
                  <a:srgbClr val="000000"/>
                </a:solidFill>
                <a:latin typeface="Arial" panose="020B0604020202020204" pitchFamily="34" charset="0"/>
              </a:rPr>
              <a:t> Systems</a:t>
            </a:r>
            <a:endParaRPr sz="4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40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sz="4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000" dirty="0">
                <a:solidFill>
                  <a:srgbClr val="000000"/>
                </a:solidFill>
                <a:latin typeface="Arial" panose="020B0604020202020204" pitchFamily="34" charset="0"/>
              </a:rPr>
              <a:t>(Jet Propulsion and Control – Final Exam May 2011)</a:t>
            </a:r>
            <a:endParaRPr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dirty="0">
                <a:solidFill>
                  <a:srgbClr val="000000"/>
                </a:solidFill>
                <a:latin typeface="Arial" panose="020B0604020202020204" pitchFamily="34" charset="0"/>
              </a:rPr>
              <a:t>					Dr. John Polley</a:t>
            </a:r>
            <a:endParaRPr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dirty="0">
                <a:solidFill>
                  <a:srgbClr val="000000"/>
                </a:solidFill>
                <a:latin typeface="Arial" panose="020B0604020202020204" pitchFamily="34" charset="0"/>
              </a:rPr>
              <a:t>					Dr. K.K. Bofah</a:t>
            </a:r>
            <a:endParaRPr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90" name="Text Box 3"/>
          <p:cNvSpPr txBox="1"/>
          <p:nvPr/>
        </p:nvSpPr>
        <p:spPr>
          <a:xfrm>
            <a:off x="598488" y="739775"/>
            <a:ext cx="8220075" cy="1200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400" dirty="0">
                <a:solidFill>
                  <a:srgbClr val="000000"/>
                </a:solidFill>
                <a:latin typeface="Arial" panose="020B0604020202020204" pitchFamily="34" charset="0"/>
              </a:rPr>
              <a:t>What is the fundamental equation for describing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400" dirty="0">
                <a:solidFill>
                  <a:srgbClr val="000000"/>
                </a:solidFill>
                <a:latin typeface="Arial" panose="020B0604020202020204" pitchFamily="34" charset="0"/>
              </a:rPr>
              <a:t>and adding the transient characteristics to the steady-   state aircraft  engine model?   Fill in the question marks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2291" name="Text Box 11"/>
          <p:cNvSpPr txBox="1"/>
          <p:nvPr/>
        </p:nvSpPr>
        <p:spPr>
          <a:xfrm>
            <a:off x="571500" y="2633663"/>
            <a:ext cx="7808913" cy="21859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  ------   Governing Equation of Engine Transient Model 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		</a:t>
            </a:r>
            <a:r>
              <a:rPr sz="2400" dirty="0">
                <a:solidFill>
                  <a:srgbClr val="000000"/>
                </a:solidFill>
                <a:latin typeface="Arial" panose="020B0604020202020204" pitchFamily="34" charset="0"/>
              </a:rPr>
              <a:t>T = IK d(  ?  )/dt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where: 	T -  (      ?      ) ---- ft lb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		K -  Conversion Factor ---- rad/sec/rpm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		 I -   (      ?      ) ---- slug ft</a:t>
            </a:r>
            <a:r>
              <a:rPr sz="2200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2</a:t>
            </a:r>
            <a:endParaRPr sz="2200" baseline="30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2292" name="Text Box 11"/>
          <p:cNvSpPr txBox="1"/>
          <p:nvPr/>
        </p:nvSpPr>
        <p:spPr>
          <a:xfrm>
            <a:off x="1614488" y="5040313"/>
            <a:ext cx="2819400" cy="14462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Rotor Inertia, 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Rotor Torque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Rotor Speed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	 </a:t>
            </a:r>
            <a:endParaRPr sz="2200" baseline="30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2293" name="TextBox 16"/>
          <p:cNvSpPr txBox="1"/>
          <p:nvPr/>
        </p:nvSpPr>
        <p:spPr>
          <a:xfrm flipH="1">
            <a:off x="8064500" y="6089650"/>
            <a:ext cx="331788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5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4" name="Text Box 3"/>
          <p:cNvSpPr txBox="1"/>
          <p:nvPr/>
        </p:nvSpPr>
        <p:spPr>
          <a:xfrm>
            <a:off x="598488" y="739775"/>
            <a:ext cx="8220075" cy="1200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400" dirty="0">
                <a:solidFill>
                  <a:srgbClr val="000000"/>
                </a:solidFill>
                <a:latin typeface="Arial" panose="020B0604020202020204" pitchFamily="34" charset="0"/>
              </a:rPr>
              <a:t>What is the fundamental equation for describing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400" dirty="0">
                <a:solidFill>
                  <a:srgbClr val="000000"/>
                </a:solidFill>
                <a:latin typeface="Arial" panose="020B0604020202020204" pitchFamily="34" charset="0"/>
              </a:rPr>
              <a:t>and adding the transient characteristics to the steady-state aircraft  engine model?   Fill in the question marks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3315" name="Text Box 11"/>
          <p:cNvSpPr txBox="1"/>
          <p:nvPr/>
        </p:nvSpPr>
        <p:spPr>
          <a:xfrm>
            <a:off x="571500" y="2938463"/>
            <a:ext cx="7808913" cy="252412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-------    Governing Equations in Transient Model 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		</a:t>
            </a:r>
            <a:r>
              <a:rPr sz="2400" dirty="0">
                <a:solidFill>
                  <a:srgbClr val="000000"/>
                </a:solidFill>
                <a:latin typeface="Arial" panose="020B0604020202020204" pitchFamily="34" charset="0"/>
              </a:rPr>
              <a:t>T = IK d(XN)/dt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where: 	T -  Rotor Torque ---- ft lb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		K -  Conversion Factor ---- rad/sec/rpm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	         XN -   Rotor Speed ---- rpm</a:t>
            </a:r>
            <a:endParaRPr sz="2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2200" dirty="0">
                <a:solidFill>
                  <a:srgbClr val="000000"/>
                </a:solidFill>
                <a:latin typeface="Arial" panose="020B0604020202020204" pitchFamily="34" charset="0"/>
              </a:rPr>
              <a:t>			 I -   Rotor Inertia ---- slug ft</a:t>
            </a:r>
            <a:r>
              <a:rPr sz="2200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2</a:t>
            </a:r>
            <a:endParaRPr sz="2200" baseline="30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3316" name="TextBox 16"/>
          <p:cNvSpPr txBox="1"/>
          <p:nvPr/>
        </p:nvSpPr>
        <p:spPr>
          <a:xfrm flipH="1">
            <a:off x="8064500" y="6089650"/>
            <a:ext cx="331788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5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3317" name="TextBox 4"/>
          <p:cNvSpPr txBox="1"/>
          <p:nvPr/>
        </p:nvSpPr>
        <p:spPr>
          <a:xfrm>
            <a:off x="330200" y="247650"/>
            <a:ext cx="985838" cy="3079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1400" b="1" dirty="0">
                <a:solidFill>
                  <a:srgbClr val="000000"/>
                </a:solidFill>
                <a:latin typeface="Arial" panose="020B0604020202020204" pitchFamily="34" charset="0"/>
              </a:rPr>
              <a:t>ANSWER</a:t>
            </a:r>
            <a:endParaRPr sz="14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Text Box 1031"/>
          <p:cNvSpPr txBox="1"/>
          <p:nvPr/>
        </p:nvSpPr>
        <p:spPr>
          <a:xfrm>
            <a:off x="1009650" y="2865438"/>
            <a:ext cx="6843713" cy="33543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 eaLnBrk="1" hangingPunct="1"/>
            <a:r>
              <a:rPr sz="1600" b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Use the diagram above to complete these functional descriptions</a:t>
            </a:r>
            <a:endParaRPr sz="1600" b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/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 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The __________   works to  make the plane go up.     _________ is due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914400" lvl="1" indent="-457200" eaLnBrk="1" hangingPunct="1"/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mainly from its _____________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The  ____________  of the aircraft acts vertically downwards through the center of gravity.  In level flight, the   _____________must equal the _______________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The ____________ acts against the direction of motion . In level flight it acts horizontally.   It acts to slow the plane down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The Engine  ________________  acts along the engine center line. In level, steady flight  _____________  must equal  _____________ 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/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 </a:t>
            </a:r>
            <a:endParaRPr sz="1400" b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</p:txBody>
      </p:sp>
      <p:pic>
        <p:nvPicPr>
          <p:cNvPr id="4099" name="Picture 1032" descr="scan002"/>
          <p:cNvPicPr>
            <a:picLocks noChangeAspect="1"/>
          </p:cNvPicPr>
          <p:nvPr/>
        </p:nvPicPr>
        <p:blipFill>
          <a:blip r:embed="rId1"/>
          <a:srcRect l="17195" t="44907" r="5139" b="32536"/>
          <a:stretch>
            <a:fillRect/>
          </a:stretch>
        </p:blipFill>
        <p:spPr>
          <a:xfrm>
            <a:off x="652463" y="676275"/>
            <a:ext cx="7258050" cy="2217738"/>
          </a:xfrm>
          <a:prstGeom prst="rect">
            <a:avLst/>
          </a:prstGeom>
          <a:solidFill>
            <a:srgbClr val="000000"/>
          </a:solidFill>
          <a:ln w="9525">
            <a:noFill/>
          </a:ln>
        </p:spPr>
      </p:pic>
      <p:sp>
        <p:nvSpPr>
          <p:cNvPr id="4100" name="TextBox 3"/>
          <p:cNvSpPr txBox="1"/>
          <p:nvPr/>
        </p:nvSpPr>
        <p:spPr>
          <a:xfrm flipH="1">
            <a:off x="8105775" y="6048375"/>
            <a:ext cx="633413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1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101" name="Rectangle 4"/>
          <p:cNvSpPr/>
          <p:nvPr/>
        </p:nvSpPr>
        <p:spPr>
          <a:xfrm>
            <a:off x="1925638" y="157163"/>
            <a:ext cx="4397375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 eaLnBrk="1" hangingPunct="1"/>
            <a:r>
              <a:rPr sz="2000" b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Forces Acting on an Aircraft</a:t>
            </a:r>
            <a:endParaRPr sz="2000" b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</p:txBody>
      </p:sp>
      <p:sp>
        <p:nvSpPr>
          <p:cNvPr id="4102" name="Right Arrow 9"/>
          <p:cNvSpPr/>
          <p:nvPr/>
        </p:nvSpPr>
        <p:spPr>
          <a:xfrm>
            <a:off x="5807075" y="2413000"/>
            <a:ext cx="690563" cy="57150"/>
          </a:xfrm>
          <a:prstGeom prst="rightArrow">
            <a:avLst>
              <a:gd name="adj1" fmla="val 50000"/>
              <a:gd name="adj2" fmla="val 51074"/>
            </a:avLst>
          </a:prstGeom>
          <a:solidFill>
            <a:srgbClr val="00000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4103" name="TextBox 10"/>
          <p:cNvSpPr txBox="1"/>
          <p:nvPr/>
        </p:nvSpPr>
        <p:spPr>
          <a:xfrm>
            <a:off x="6342063" y="2413000"/>
            <a:ext cx="661987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1100" b="1" dirty="0">
                <a:solidFill>
                  <a:srgbClr val="000000"/>
                </a:solidFill>
                <a:latin typeface="Arial" panose="020B0604020202020204" pitchFamily="34" charset="0"/>
              </a:rPr>
              <a:t>WINGS</a:t>
            </a:r>
            <a:endParaRPr sz="11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Text Box 1031"/>
          <p:cNvSpPr txBox="1"/>
          <p:nvPr/>
        </p:nvSpPr>
        <p:spPr>
          <a:xfrm>
            <a:off x="1009650" y="3117850"/>
            <a:ext cx="6843713" cy="33543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 eaLnBrk="1" hangingPunct="1"/>
            <a:r>
              <a:rPr sz="1600" b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Use the diagram above to complete these functional descriptions</a:t>
            </a:r>
            <a:endParaRPr sz="1600" b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/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 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The _LIFT__  works to  make the plane go up.   __LIFT__ is due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914400" lvl="1" indent="-457200" eaLnBrk="1" hangingPunct="1"/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mainly from its __WINGS __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The  __WEIGHT__  of the aircraft acts vertically downwards through the center of gravity.   In level flight, the   __LIFT__must equal the __WEIGHT__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The __DRAG __ acts against the direction of motion . In level flight , it acts horizontally.   It acts to slow the plane down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>
              <a:buAutoNum type="arabicPeriod"/>
            </a:pPr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The Engine  __THRUST__  acts along the engine center line.  In level, steady flight  __THRUST__  must equal  ___DRAG__</a:t>
            </a:r>
            <a:endParaRPr sz="1400" b="1" i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  <a:p>
            <a:pPr marL="457200" indent="-457200" eaLnBrk="1" hangingPunct="1"/>
            <a:r>
              <a:rPr sz="1400" b="1" i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 </a:t>
            </a:r>
            <a:endParaRPr sz="1400" b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</p:txBody>
      </p:sp>
      <p:pic>
        <p:nvPicPr>
          <p:cNvPr id="5123" name="Picture 1032" descr="scan002"/>
          <p:cNvPicPr>
            <a:picLocks noChangeAspect="1"/>
          </p:cNvPicPr>
          <p:nvPr/>
        </p:nvPicPr>
        <p:blipFill>
          <a:blip r:embed="rId1"/>
          <a:srcRect l="17195" t="44907" r="5139" b="32536"/>
          <a:stretch>
            <a:fillRect/>
          </a:stretch>
        </p:blipFill>
        <p:spPr>
          <a:xfrm>
            <a:off x="652463" y="676275"/>
            <a:ext cx="7258050" cy="2217738"/>
          </a:xfrm>
          <a:prstGeom prst="rect">
            <a:avLst/>
          </a:prstGeom>
          <a:solidFill>
            <a:srgbClr val="000000"/>
          </a:solidFill>
          <a:ln w="9525">
            <a:noFill/>
          </a:ln>
        </p:spPr>
      </p:pic>
      <p:sp>
        <p:nvSpPr>
          <p:cNvPr id="5124" name="TextBox 3"/>
          <p:cNvSpPr txBox="1"/>
          <p:nvPr/>
        </p:nvSpPr>
        <p:spPr>
          <a:xfrm flipH="1">
            <a:off x="8105775" y="6048375"/>
            <a:ext cx="633413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1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5125" name="Rectangle 4"/>
          <p:cNvSpPr/>
          <p:nvPr/>
        </p:nvSpPr>
        <p:spPr>
          <a:xfrm>
            <a:off x="1925638" y="157163"/>
            <a:ext cx="4397375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 eaLnBrk="1" hangingPunct="1"/>
            <a:r>
              <a:rPr sz="2000" b="1" dirty="0">
                <a:solidFill>
                  <a:srgbClr val="000000"/>
                </a:solidFill>
                <a:latin typeface="Lucida Sans Unicode" panose="020B0602030504020204" pitchFamily="34" charset="0"/>
              </a:rPr>
              <a:t>Forces Acting on an Aircraft</a:t>
            </a:r>
            <a:endParaRPr sz="2000" b="1" dirty="0">
              <a:solidFill>
                <a:srgbClr val="000000"/>
              </a:solidFill>
              <a:latin typeface="Lucida Sans Unicode" panose="020B0602030504020204" pitchFamily="34" charset="0"/>
            </a:endParaRPr>
          </a:p>
        </p:txBody>
      </p:sp>
      <p:sp>
        <p:nvSpPr>
          <p:cNvPr id="5126" name="Right Arrow 9"/>
          <p:cNvSpPr/>
          <p:nvPr/>
        </p:nvSpPr>
        <p:spPr>
          <a:xfrm>
            <a:off x="5807075" y="2413000"/>
            <a:ext cx="690563" cy="57150"/>
          </a:xfrm>
          <a:prstGeom prst="rightArrow">
            <a:avLst>
              <a:gd name="adj1" fmla="val 50000"/>
              <a:gd name="adj2" fmla="val 51074"/>
            </a:avLst>
          </a:prstGeom>
          <a:solidFill>
            <a:srgbClr val="000000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5127" name="TextBox 10"/>
          <p:cNvSpPr txBox="1"/>
          <p:nvPr/>
        </p:nvSpPr>
        <p:spPr>
          <a:xfrm>
            <a:off x="6342063" y="2413000"/>
            <a:ext cx="661987" cy="260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1100" b="1" dirty="0">
                <a:solidFill>
                  <a:srgbClr val="000000"/>
                </a:solidFill>
                <a:latin typeface="Arial" panose="020B0604020202020204" pitchFamily="34" charset="0"/>
              </a:rPr>
              <a:t>WINGS</a:t>
            </a:r>
            <a:endParaRPr sz="11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5128" name="TextBox 7"/>
          <p:cNvSpPr txBox="1"/>
          <p:nvPr/>
        </p:nvSpPr>
        <p:spPr>
          <a:xfrm>
            <a:off x="357188" y="454025"/>
            <a:ext cx="984250" cy="3079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1400" b="1" dirty="0">
                <a:solidFill>
                  <a:srgbClr val="000000"/>
                </a:solidFill>
                <a:latin typeface="Arial" panose="020B0604020202020204" pitchFamily="34" charset="0"/>
              </a:rPr>
              <a:t>ANSWER</a:t>
            </a:r>
            <a:endParaRPr sz="14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1029" descr="scan0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6025" y="1612900"/>
            <a:ext cx="7445375" cy="36306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Text Box 1030"/>
          <p:cNvSpPr txBox="1"/>
          <p:nvPr/>
        </p:nvSpPr>
        <p:spPr>
          <a:xfrm>
            <a:off x="2112963" y="225425"/>
            <a:ext cx="4927600" cy="6477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algn="ctr" eaLnBrk="1" hangingPunct="1"/>
            <a:r>
              <a:rPr sz="1800" dirty="0">
                <a:solidFill>
                  <a:srgbClr val="000000"/>
                </a:solidFill>
                <a:latin typeface="Arial Black" panose="020B0A04020102020204" pitchFamily="34" charset="0"/>
              </a:rPr>
              <a:t>Jet Propulsion System – GE CF6-80C2</a:t>
            </a:r>
            <a:endParaRPr sz="18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algn="ctr" eaLnBrk="1" hangingPunct="1"/>
            <a:r>
              <a:rPr sz="1800" dirty="0">
                <a:solidFill>
                  <a:srgbClr val="000000"/>
                </a:solidFill>
                <a:latin typeface="Arial Black" panose="020B0A04020102020204" pitchFamily="34" charset="0"/>
              </a:rPr>
              <a:t>Used in the Boeing 747 Aircraft </a:t>
            </a:r>
            <a:endParaRPr sz="1800" dirty="0">
              <a:solidFill>
                <a:srgbClr val="000000"/>
              </a:solidFill>
              <a:latin typeface="Arial Black" panose="020B0A04020102020204" pitchFamily="34" charset="0"/>
            </a:endParaRPr>
          </a:p>
        </p:txBody>
      </p:sp>
      <p:sp>
        <p:nvSpPr>
          <p:cNvPr id="6148" name="AutoShape 1031"/>
          <p:cNvSpPr/>
          <p:nvPr/>
        </p:nvSpPr>
        <p:spPr>
          <a:xfrm rot="-1495187">
            <a:off x="895350" y="3143250"/>
            <a:ext cx="1876425" cy="485775"/>
          </a:xfrm>
          <a:prstGeom prst="rightArrow">
            <a:avLst>
              <a:gd name="adj1" fmla="val 50000"/>
              <a:gd name="adj2" fmla="val 96568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49" name="AutoShape 1032"/>
          <p:cNvSpPr/>
          <p:nvPr/>
        </p:nvSpPr>
        <p:spPr>
          <a:xfrm rot="-431529">
            <a:off x="989013" y="3910013"/>
            <a:ext cx="1944687" cy="539750"/>
          </a:xfrm>
          <a:prstGeom prst="rightArrow">
            <a:avLst>
              <a:gd name="adj1" fmla="val 50000"/>
              <a:gd name="adj2" fmla="val 90073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0" name="AutoShape 1033"/>
          <p:cNvSpPr/>
          <p:nvPr/>
        </p:nvSpPr>
        <p:spPr>
          <a:xfrm rot="-1043445">
            <a:off x="3730625" y="2079625"/>
            <a:ext cx="1457325" cy="284163"/>
          </a:xfrm>
          <a:prstGeom prst="rightArrow">
            <a:avLst>
              <a:gd name="adj1" fmla="val 50000"/>
              <a:gd name="adj2" fmla="val 128212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1" name="AutoShape 1034"/>
          <p:cNvSpPr/>
          <p:nvPr/>
        </p:nvSpPr>
        <p:spPr>
          <a:xfrm rot="-1043445">
            <a:off x="5405438" y="1589088"/>
            <a:ext cx="1398587" cy="284162"/>
          </a:xfrm>
          <a:prstGeom prst="rightArrow">
            <a:avLst>
              <a:gd name="adj1" fmla="val 50000"/>
              <a:gd name="adj2" fmla="val 123044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2" name="AutoShape 1035"/>
          <p:cNvSpPr/>
          <p:nvPr/>
        </p:nvSpPr>
        <p:spPr>
          <a:xfrm rot="-1043445">
            <a:off x="6753225" y="1978025"/>
            <a:ext cx="938213" cy="177800"/>
          </a:xfrm>
          <a:prstGeom prst="rightArrow">
            <a:avLst>
              <a:gd name="adj1" fmla="val 50000"/>
              <a:gd name="adj2" fmla="val 131919"/>
            </a:avLst>
          </a:prstGeom>
          <a:solidFill>
            <a:srgbClr val="FF99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3" name="AutoShape 1036"/>
          <p:cNvSpPr/>
          <p:nvPr/>
        </p:nvSpPr>
        <p:spPr>
          <a:xfrm rot="-537082">
            <a:off x="6932613" y="2833688"/>
            <a:ext cx="938212" cy="177800"/>
          </a:xfrm>
          <a:prstGeom prst="rightArrow">
            <a:avLst>
              <a:gd name="adj1" fmla="val 50000"/>
              <a:gd name="adj2" fmla="val 131919"/>
            </a:avLst>
          </a:prstGeom>
          <a:solidFill>
            <a:srgbClr val="FF99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4" name="AutoShape 1037"/>
          <p:cNvSpPr/>
          <p:nvPr/>
        </p:nvSpPr>
        <p:spPr>
          <a:xfrm rot="-624837">
            <a:off x="5661025" y="3367088"/>
            <a:ext cx="1495425" cy="284162"/>
          </a:xfrm>
          <a:prstGeom prst="rightArrow">
            <a:avLst>
              <a:gd name="adj1" fmla="val 50000"/>
              <a:gd name="adj2" fmla="val 131564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5" name="AutoShape 1038"/>
          <p:cNvSpPr/>
          <p:nvPr/>
        </p:nvSpPr>
        <p:spPr>
          <a:xfrm rot="-504034">
            <a:off x="3843338" y="3687763"/>
            <a:ext cx="1457325" cy="284162"/>
          </a:xfrm>
          <a:prstGeom prst="rightArrow">
            <a:avLst>
              <a:gd name="adj1" fmla="val 50000"/>
              <a:gd name="adj2" fmla="val 128212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6" name="AutoShape 1039"/>
          <p:cNvSpPr/>
          <p:nvPr/>
        </p:nvSpPr>
        <p:spPr>
          <a:xfrm rot="-1043445">
            <a:off x="4217988" y="2701925"/>
            <a:ext cx="938212" cy="177800"/>
          </a:xfrm>
          <a:prstGeom prst="rightArrow">
            <a:avLst>
              <a:gd name="adj1" fmla="val 50000"/>
              <a:gd name="adj2" fmla="val 131919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7" name="AutoShape 1040"/>
          <p:cNvSpPr/>
          <p:nvPr/>
        </p:nvSpPr>
        <p:spPr>
          <a:xfrm rot="-537082">
            <a:off x="4306888" y="3338513"/>
            <a:ext cx="938212" cy="177800"/>
          </a:xfrm>
          <a:prstGeom prst="rightArrow">
            <a:avLst>
              <a:gd name="adj1" fmla="val 50000"/>
              <a:gd name="adj2" fmla="val 131919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8" name="AutoShape 1041"/>
          <p:cNvSpPr/>
          <p:nvPr/>
        </p:nvSpPr>
        <p:spPr>
          <a:xfrm rot="-1348994">
            <a:off x="6116638" y="2255838"/>
            <a:ext cx="595312" cy="176212"/>
          </a:xfrm>
          <a:prstGeom prst="rightArrow">
            <a:avLst>
              <a:gd name="adj1" fmla="val 50000"/>
              <a:gd name="adj2" fmla="val 84459"/>
            </a:avLst>
          </a:prstGeom>
          <a:solidFill>
            <a:srgbClr val="EB2403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59" name="AutoShape 1042"/>
          <p:cNvSpPr/>
          <p:nvPr/>
        </p:nvSpPr>
        <p:spPr>
          <a:xfrm rot="-239126">
            <a:off x="6299200" y="2927350"/>
            <a:ext cx="595313" cy="176213"/>
          </a:xfrm>
          <a:prstGeom prst="rightArrow">
            <a:avLst>
              <a:gd name="adj1" fmla="val 50000"/>
              <a:gd name="adj2" fmla="val 84459"/>
            </a:avLst>
          </a:prstGeom>
          <a:solidFill>
            <a:srgbClr val="EB2403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6160" name="Rectangle 15"/>
          <p:cNvSpPr/>
          <p:nvPr/>
        </p:nvSpPr>
        <p:spPr>
          <a:xfrm>
            <a:off x="884238" y="5287963"/>
            <a:ext cx="7788275" cy="9239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342900" indent="-342900">
              <a:buAutoNum type="alphaLcPeriod"/>
            </a:pPr>
            <a:r>
              <a:rPr sz="1800" dirty="0">
                <a:solidFill>
                  <a:srgbClr val="000000"/>
                </a:solidFill>
                <a:latin typeface="Arial" panose="020B0604020202020204" pitchFamily="34" charset="0"/>
              </a:rPr>
              <a:t>What engine is shown in this picture? Turbojet, Turboprop,Turboshaft, Turbofan?</a:t>
            </a:r>
            <a:endParaRPr sz="1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>
              <a:buAutoNum type="alphaLcPeriod"/>
            </a:pPr>
            <a:r>
              <a:rPr sz="1800" dirty="0">
                <a:solidFill>
                  <a:srgbClr val="000000"/>
                </a:solidFill>
                <a:latin typeface="Arial" panose="020B0604020202020204" pitchFamily="34" charset="0"/>
              </a:rPr>
              <a:t>Fill in the names of the pointed engine components. Names are given</a:t>
            </a:r>
            <a:endParaRPr sz="1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161" name="TextBox 16"/>
          <p:cNvSpPr txBox="1"/>
          <p:nvPr/>
        </p:nvSpPr>
        <p:spPr>
          <a:xfrm flipH="1">
            <a:off x="7999413" y="6051550"/>
            <a:ext cx="500062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2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162" name="TextBox 6"/>
          <p:cNvSpPr txBox="1"/>
          <p:nvPr/>
        </p:nvSpPr>
        <p:spPr>
          <a:xfrm>
            <a:off x="442913" y="574675"/>
            <a:ext cx="1706562" cy="18161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1400" dirty="0">
                <a:solidFill>
                  <a:srgbClr val="000000"/>
                </a:solidFill>
                <a:latin typeface="Arial" panose="020B0604020202020204" pitchFamily="34" charset="0"/>
              </a:rPr>
              <a:t>Fill in</a:t>
            </a:r>
            <a:endParaRPr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400" dirty="0">
                <a:solidFill>
                  <a:srgbClr val="000000"/>
                </a:solidFill>
                <a:latin typeface="Arial" panose="020B0604020202020204" pitchFamily="34" charset="0"/>
              </a:rPr>
              <a:t>-- Combustor</a:t>
            </a:r>
            <a:endParaRPr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400" dirty="0">
                <a:solidFill>
                  <a:srgbClr val="000000"/>
                </a:solidFill>
                <a:latin typeface="Arial" panose="020B0604020202020204" pitchFamily="34" charset="0"/>
              </a:rPr>
              <a:t>-- Nacelle</a:t>
            </a:r>
            <a:endParaRPr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400" dirty="0">
                <a:solidFill>
                  <a:srgbClr val="000000"/>
                </a:solidFill>
                <a:latin typeface="Arial" panose="020B0604020202020204" pitchFamily="34" charset="0"/>
              </a:rPr>
              <a:t>-- HP Turbine</a:t>
            </a:r>
            <a:endParaRPr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400" dirty="0">
                <a:solidFill>
                  <a:srgbClr val="000000"/>
                </a:solidFill>
                <a:latin typeface="Arial" panose="020B0604020202020204" pitchFamily="34" charset="0"/>
              </a:rPr>
              <a:t>-- LP Compressor</a:t>
            </a:r>
            <a:endParaRPr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400" dirty="0">
                <a:solidFill>
                  <a:srgbClr val="000000"/>
                </a:solidFill>
                <a:latin typeface="Arial" panose="020B0604020202020204" pitchFamily="34" charset="0"/>
              </a:rPr>
              <a:t>-- Fan</a:t>
            </a:r>
            <a:endParaRPr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400" dirty="0">
                <a:solidFill>
                  <a:srgbClr val="000000"/>
                </a:solidFill>
                <a:latin typeface="Arial" panose="020B0604020202020204" pitchFamily="34" charset="0"/>
              </a:rPr>
              <a:t>-- LP Turbine</a:t>
            </a:r>
            <a:endParaRPr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400" dirty="0">
                <a:solidFill>
                  <a:srgbClr val="000000"/>
                </a:solidFill>
                <a:latin typeface="Arial" panose="020B0604020202020204" pitchFamily="34" charset="0"/>
              </a:rPr>
              <a:t>-- HP Compressor</a:t>
            </a:r>
            <a:endParaRPr sz="1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cxnSp>
        <p:nvCxnSpPr>
          <p:cNvPr id="6163" name="Straight Arrow Connector 20"/>
          <p:cNvCxnSpPr/>
          <p:nvPr/>
        </p:nvCxnSpPr>
        <p:spPr>
          <a:xfrm rot="-5400000" flipH="1">
            <a:off x="2197100" y="1652588"/>
            <a:ext cx="1314450" cy="652462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6164" name="Straight Arrow Connector 25"/>
          <p:cNvCxnSpPr/>
          <p:nvPr/>
        </p:nvCxnSpPr>
        <p:spPr>
          <a:xfrm rot="-5400000" flipH="1">
            <a:off x="3963988" y="2047875"/>
            <a:ext cx="1722437" cy="214313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6165" name="Straight Arrow Connector 31"/>
          <p:cNvCxnSpPr/>
          <p:nvPr/>
        </p:nvCxnSpPr>
        <p:spPr>
          <a:xfrm rot="5400000">
            <a:off x="6221413" y="1600200"/>
            <a:ext cx="1449387" cy="388938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6166" name="Straight Arrow Connector 35"/>
          <p:cNvCxnSpPr/>
          <p:nvPr/>
        </p:nvCxnSpPr>
        <p:spPr>
          <a:xfrm rot="-5400000" flipV="1">
            <a:off x="4994275" y="3759200"/>
            <a:ext cx="1828800" cy="30163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6167" name="Straight Arrow Connector 37"/>
          <p:cNvCxnSpPr/>
          <p:nvPr/>
        </p:nvCxnSpPr>
        <p:spPr>
          <a:xfrm>
            <a:off x="954088" y="4640263"/>
            <a:ext cx="1117600" cy="495300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6168" name="Straight Arrow Connector 40"/>
          <p:cNvCxnSpPr/>
          <p:nvPr/>
        </p:nvCxnSpPr>
        <p:spPr>
          <a:xfrm rot="-5400000" flipV="1">
            <a:off x="3389313" y="3983038"/>
            <a:ext cx="1760537" cy="349250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6169" name="Straight Arrow Connector 43"/>
          <p:cNvCxnSpPr/>
          <p:nvPr/>
        </p:nvCxnSpPr>
        <p:spPr>
          <a:xfrm rot="-5400000" flipV="1">
            <a:off x="5715000" y="3263900"/>
            <a:ext cx="1722438" cy="700088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6170" name="TextBox 44"/>
          <p:cNvSpPr txBox="1"/>
          <p:nvPr/>
        </p:nvSpPr>
        <p:spPr>
          <a:xfrm>
            <a:off x="622300" y="4400550"/>
            <a:ext cx="292100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1800" dirty="0">
                <a:latin typeface="Arial" panose="020B0604020202020204" pitchFamily="34" charset="0"/>
              </a:rPr>
              <a:t>1</a:t>
            </a:r>
            <a:endParaRPr sz="1800" dirty="0">
              <a:latin typeface="Arial" panose="020B0604020202020204" pitchFamily="34" charset="0"/>
            </a:endParaRPr>
          </a:p>
        </p:txBody>
      </p:sp>
      <p:sp>
        <p:nvSpPr>
          <p:cNvPr id="6171" name="TextBox 45"/>
          <p:cNvSpPr txBox="1"/>
          <p:nvPr/>
        </p:nvSpPr>
        <p:spPr>
          <a:xfrm>
            <a:off x="2363788" y="1054100"/>
            <a:ext cx="233362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2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6172" name="TextBox 46"/>
          <p:cNvSpPr txBox="1"/>
          <p:nvPr/>
        </p:nvSpPr>
        <p:spPr>
          <a:xfrm>
            <a:off x="4394200" y="4892675"/>
            <a:ext cx="246063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3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6173" name="TextBox 47"/>
          <p:cNvSpPr txBox="1"/>
          <p:nvPr/>
        </p:nvSpPr>
        <p:spPr>
          <a:xfrm>
            <a:off x="4465638" y="954088"/>
            <a:ext cx="368300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4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6174" name="TextBox 48"/>
          <p:cNvSpPr txBox="1"/>
          <p:nvPr/>
        </p:nvSpPr>
        <p:spPr>
          <a:xfrm>
            <a:off x="5765800" y="4637088"/>
            <a:ext cx="373063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5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6175" name="TextBox 49"/>
          <p:cNvSpPr txBox="1"/>
          <p:nvPr/>
        </p:nvSpPr>
        <p:spPr>
          <a:xfrm>
            <a:off x="6842125" y="4468813"/>
            <a:ext cx="373063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6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6176" name="TextBox 50"/>
          <p:cNvSpPr txBox="1"/>
          <p:nvPr/>
        </p:nvSpPr>
        <p:spPr>
          <a:xfrm>
            <a:off x="7042150" y="796925"/>
            <a:ext cx="373063" cy="4016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7</a:t>
            </a:r>
            <a:endParaRPr sz="20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Picture 1029" descr="scan0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6025" y="1612900"/>
            <a:ext cx="7445375" cy="36306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Text Box 1030"/>
          <p:cNvSpPr txBox="1"/>
          <p:nvPr/>
        </p:nvSpPr>
        <p:spPr>
          <a:xfrm>
            <a:off x="2112963" y="225425"/>
            <a:ext cx="4927600" cy="6477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algn="ctr" eaLnBrk="1" hangingPunct="1"/>
            <a:r>
              <a:rPr sz="1800" dirty="0">
                <a:solidFill>
                  <a:srgbClr val="000000"/>
                </a:solidFill>
                <a:latin typeface="Arial Black" panose="020B0A04020102020204" pitchFamily="34" charset="0"/>
              </a:rPr>
              <a:t>Jet Propulsion System – GE CF6-80C2</a:t>
            </a:r>
            <a:endParaRPr sz="18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algn="ctr" eaLnBrk="1" hangingPunct="1"/>
            <a:r>
              <a:rPr sz="1800" dirty="0">
                <a:solidFill>
                  <a:srgbClr val="000000"/>
                </a:solidFill>
                <a:latin typeface="Arial Black" panose="020B0A04020102020204" pitchFamily="34" charset="0"/>
              </a:rPr>
              <a:t>Used in the Boeing 747 Aircraft </a:t>
            </a:r>
            <a:endParaRPr sz="1800" dirty="0">
              <a:solidFill>
                <a:srgbClr val="000000"/>
              </a:solidFill>
              <a:latin typeface="Arial Black" panose="020B0A04020102020204" pitchFamily="34" charset="0"/>
            </a:endParaRPr>
          </a:p>
        </p:txBody>
      </p:sp>
      <p:sp>
        <p:nvSpPr>
          <p:cNvPr id="7172" name="AutoShape 1031"/>
          <p:cNvSpPr/>
          <p:nvPr/>
        </p:nvSpPr>
        <p:spPr>
          <a:xfrm rot="-1495187">
            <a:off x="895350" y="3143250"/>
            <a:ext cx="1876425" cy="485775"/>
          </a:xfrm>
          <a:prstGeom prst="rightArrow">
            <a:avLst>
              <a:gd name="adj1" fmla="val 50000"/>
              <a:gd name="adj2" fmla="val 96568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73" name="AutoShape 1032"/>
          <p:cNvSpPr/>
          <p:nvPr/>
        </p:nvSpPr>
        <p:spPr>
          <a:xfrm rot="-431529">
            <a:off x="989013" y="3910013"/>
            <a:ext cx="1944687" cy="539750"/>
          </a:xfrm>
          <a:prstGeom prst="rightArrow">
            <a:avLst>
              <a:gd name="adj1" fmla="val 50000"/>
              <a:gd name="adj2" fmla="val 90073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74" name="AutoShape 1033"/>
          <p:cNvSpPr/>
          <p:nvPr/>
        </p:nvSpPr>
        <p:spPr>
          <a:xfrm rot="-1043445">
            <a:off x="3730625" y="2079625"/>
            <a:ext cx="1457325" cy="284163"/>
          </a:xfrm>
          <a:prstGeom prst="rightArrow">
            <a:avLst>
              <a:gd name="adj1" fmla="val 50000"/>
              <a:gd name="adj2" fmla="val 128212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75" name="AutoShape 1034"/>
          <p:cNvSpPr/>
          <p:nvPr/>
        </p:nvSpPr>
        <p:spPr>
          <a:xfrm rot="-1043445">
            <a:off x="5405438" y="1589088"/>
            <a:ext cx="1398587" cy="284162"/>
          </a:xfrm>
          <a:prstGeom prst="rightArrow">
            <a:avLst>
              <a:gd name="adj1" fmla="val 50000"/>
              <a:gd name="adj2" fmla="val 123044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76" name="AutoShape 1035"/>
          <p:cNvSpPr/>
          <p:nvPr/>
        </p:nvSpPr>
        <p:spPr>
          <a:xfrm rot="-1043445">
            <a:off x="6753225" y="1978025"/>
            <a:ext cx="938213" cy="177800"/>
          </a:xfrm>
          <a:prstGeom prst="rightArrow">
            <a:avLst>
              <a:gd name="adj1" fmla="val 50000"/>
              <a:gd name="adj2" fmla="val 131919"/>
            </a:avLst>
          </a:prstGeom>
          <a:solidFill>
            <a:srgbClr val="FF99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77" name="AutoShape 1036"/>
          <p:cNvSpPr/>
          <p:nvPr/>
        </p:nvSpPr>
        <p:spPr>
          <a:xfrm rot="-537082">
            <a:off x="6932613" y="2833688"/>
            <a:ext cx="938212" cy="177800"/>
          </a:xfrm>
          <a:prstGeom prst="rightArrow">
            <a:avLst>
              <a:gd name="adj1" fmla="val 50000"/>
              <a:gd name="adj2" fmla="val 131919"/>
            </a:avLst>
          </a:prstGeom>
          <a:solidFill>
            <a:srgbClr val="FF99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78" name="AutoShape 1037"/>
          <p:cNvSpPr/>
          <p:nvPr/>
        </p:nvSpPr>
        <p:spPr>
          <a:xfrm rot="-624837">
            <a:off x="5661025" y="3367088"/>
            <a:ext cx="1495425" cy="284162"/>
          </a:xfrm>
          <a:prstGeom prst="rightArrow">
            <a:avLst>
              <a:gd name="adj1" fmla="val 50000"/>
              <a:gd name="adj2" fmla="val 131564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79" name="AutoShape 1038"/>
          <p:cNvSpPr/>
          <p:nvPr/>
        </p:nvSpPr>
        <p:spPr>
          <a:xfrm rot="-504034">
            <a:off x="3843338" y="3687763"/>
            <a:ext cx="1457325" cy="284162"/>
          </a:xfrm>
          <a:prstGeom prst="rightArrow">
            <a:avLst>
              <a:gd name="adj1" fmla="val 50000"/>
              <a:gd name="adj2" fmla="val 128212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80" name="AutoShape 1039"/>
          <p:cNvSpPr/>
          <p:nvPr/>
        </p:nvSpPr>
        <p:spPr>
          <a:xfrm rot="-1043445">
            <a:off x="4217988" y="2701925"/>
            <a:ext cx="938212" cy="177800"/>
          </a:xfrm>
          <a:prstGeom prst="rightArrow">
            <a:avLst>
              <a:gd name="adj1" fmla="val 50000"/>
              <a:gd name="adj2" fmla="val 131919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81" name="AutoShape 1040"/>
          <p:cNvSpPr/>
          <p:nvPr/>
        </p:nvSpPr>
        <p:spPr>
          <a:xfrm rot="-537082">
            <a:off x="4306888" y="3338513"/>
            <a:ext cx="938212" cy="177800"/>
          </a:xfrm>
          <a:prstGeom prst="rightArrow">
            <a:avLst>
              <a:gd name="adj1" fmla="val 50000"/>
              <a:gd name="adj2" fmla="val 131919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82" name="AutoShape 1041"/>
          <p:cNvSpPr/>
          <p:nvPr/>
        </p:nvSpPr>
        <p:spPr>
          <a:xfrm rot="-1348994">
            <a:off x="6116638" y="2255838"/>
            <a:ext cx="595312" cy="176212"/>
          </a:xfrm>
          <a:prstGeom prst="rightArrow">
            <a:avLst>
              <a:gd name="adj1" fmla="val 50000"/>
              <a:gd name="adj2" fmla="val 84459"/>
            </a:avLst>
          </a:prstGeom>
          <a:solidFill>
            <a:srgbClr val="EB2403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83" name="AutoShape 1042"/>
          <p:cNvSpPr/>
          <p:nvPr/>
        </p:nvSpPr>
        <p:spPr>
          <a:xfrm rot="-239126">
            <a:off x="6299200" y="2927350"/>
            <a:ext cx="595313" cy="176213"/>
          </a:xfrm>
          <a:prstGeom prst="rightArrow">
            <a:avLst>
              <a:gd name="adj1" fmla="val 50000"/>
              <a:gd name="adj2" fmla="val 84459"/>
            </a:avLst>
          </a:prstGeom>
          <a:solidFill>
            <a:srgbClr val="EB2403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7184" name="Rectangle 15"/>
          <p:cNvSpPr/>
          <p:nvPr/>
        </p:nvSpPr>
        <p:spPr>
          <a:xfrm>
            <a:off x="884238" y="5287963"/>
            <a:ext cx="7788275" cy="9239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342900" indent="-342900">
              <a:buAutoNum type="alphaLcPeriod"/>
            </a:pPr>
            <a:r>
              <a:rPr sz="1800" dirty="0">
                <a:solidFill>
                  <a:srgbClr val="000000"/>
                </a:solidFill>
                <a:latin typeface="Arial" panose="020B0604020202020204" pitchFamily="34" charset="0"/>
              </a:rPr>
              <a:t>What engine is shown in this picture? Turbojet, Turboprop,Turboshaft, Turbofan?    </a:t>
            </a:r>
            <a:r>
              <a:rPr sz="1800" dirty="0">
                <a:latin typeface="Arial" panose="020B0604020202020204" pitchFamily="34" charset="0"/>
              </a:rPr>
              <a:t>TURBOFAN</a:t>
            </a:r>
            <a:endParaRPr sz="1800" dirty="0">
              <a:latin typeface="Arial" panose="020B0604020202020204" pitchFamily="34" charset="0"/>
            </a:endParaRPr>
          </a:p>
          <a:p>
            <a:pPr marL="342900" indent="-342900">
              <a:buAutoNum type="alphaLcPeriod"/>
            </a:pPr>
            <a:r>
              <a:rPr sz="1800" dirty="0">
                <a:solidFill>
                  <a:srgbClr val="000000"/>
                </a:solidFill>
                <a:latin typeface="Arial" panose="020B0604020202020204" pitchFamily="34" charset="0"/>
              </a:rPr>
              <a:t>Fill in the names of the pointed engine components. Names are given</a:t>
            </a:r>
            <a:endParaRPr sz="1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185" name="TextBox 16"/>
          <p:cNvSpPr txBox="1"/>
          <p:nvPr/>
        </p:nvSpPr>
        <p:spPr>
          <a:xfrm flipH="1">
            <a:off x="8064500" y="6089650"/>
            <a:ext cx="331788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2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186" name="TextBox 6"/>
          <p:cNvSpPr txBox="1"/>
          <p:nvPr/>
        </p:nvSpPr>
        <p:spPr>
          <a:xfrm>
            <a:off x="442913" y="574675"/>
            <a:ext cx="1765300" cy="18161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1400" dirty="0">
                <a:latin typeface="Arial" panose="020B0604020202020204" pitchFamily="34" charset="0"/>
              </a:rPr>
              <a:t>Fill in</a:t>
            </a:r>
            <a:endParaRPr sz="1400" dirty="0">
              <a:latin typeface="Arial" panose="020B0604020202020204" pitchFamily="34" charset="0"/>
            </a:endParaRPr>
          </a:p>
          <a:p>
            <a:r>
              <a:rPr sz="1400" dirty="0">
                <a:latin typeface="Arial" panose="020B0604020202020204" pitchFamily="34" charset="0"/>
              </a:rPr>
              <a:t>1 -- Nacelle</a:t>
            </a:r>
            <a:endParaRPr sz="1400" dirty="0">
              <a:latin typeface="Arial" panose="020B0604020202020204" pitchFamily="34" charset="0"/>
            </a:endParaRPr>
          </a:p>
          <a:p>
            <a:r>
              <a:rPr sz="1400" dirty="0">
                <a:latin typeface="Arial" panose="020B0604020202020204" pitchFamily="34" charset="0"/>
              </a:rPr>
              <a:t>2 -- Fan</a:t>
            </a:r>
            <a:endParaRPr sz="1400" dirty="0">
              <a:latin typeface="Arial" panose="020B0604020202020204" pitchFamily="34" charset="0"/>
            </a:endParaRPr>
          </a:p>
          <a:p>
            <a:r>
              <a:rPr sz="1400" dirty="0">
                <a:latin typeface="Arial" panose="020B0604020202020204" pitchFamily="34" charset="0"/>
              </a:rPr>
              <a:t>3 – LP Compressor</a:t>
            </a:r>
            <a:endParaRPr sz="1400" dirty="0">
              <a:latin typeface="Arial" panose="020B0604020202020204" pitchFamily="34" charset="0"/>
            </a:endParaRPr>
          </a:p>
          <a:p>
            <a:r>
              <a:rPr sz="1400" dirty="0">
                <a:latin typeface="Arial" panose="020B0604020202020204" pitchFamily="34" charset="0"/>
              </a:rPr>
              <a:t>4 -- HP Compressor</a:t>
            </a:r>
            <a:endParaRPr sz="1400" dirty="0">
              <a:latin typeface="Arial" panose="020B0604020202020204" pitchFamily="34" charset="0"/>
            </a:endParaRPr>
          </a:p>
          <a:p>
            <a:r>
              <a:rPr sz="1400" dirty="0">
                <a:latin typeface="Arial" panose="020B0604020202020204" pitchFamily="34" charset="0"/>
              </a:rPr>
              <a:t>5 -- Combustor</a:t>
            </a:r>
            <a:endParaRPr sz="1400" dirty="0">
              <a:latin typeface="Arial" panose="020B0604020202020204" pitchFamily="34" charset="0"/>
            </a:endParaRPr>
          </a:p>
          <a:p>
            <a:r>
              <a:rPr sz="1400" dirty="0">
                <a:latin typeface="Arial" panose="020B0604020202020204" pitchFamily="34" charset="0"/>
              </a:rPr>
              <a:t>6 -- HP Turbine</a:t>
            </a:r>
            <a:endParaRPr sz="1400" dirty="0">
              <a:latin typeface="Arial" panose="020B0604020202020204" pitchFamily="34" charset="0"/>
            </a:endParaRPr>
          </a:p>
          <a:p>
            <a:r>
              <a:rPr sz="1400" dirty="0">
                <a:latin typeface="Arial" panose="020B0604020202020204" pitchFamily="34" charset="0"/>
              </a:rPr>
              <a:t>7 -- LP Turbine</a:t>
            </a:r>
            <a:endParaRPr sz="1400" dirty="0">
              <a:latin typeface="Arial" panose="020B0604020202020204" pitchFamily="34" charset="0"/>
            </a:endParaRPr>
          </a:p>
        </p:txBody>
      </p:sp>
      <p:cxnSp>
        <p:nvCxnSpPr>
          <p:cNvPr id="7187" name="Straight Arrow Connector 20"/>
          <p:cNvCxnSpPr/>
          <p:nvPr/>
        </p:nvCxnSpPr>
        <p:spPr>
          <a:xfrm rot="-5400000" flipH="1">
            <a:off x="2197100" y="1652588"/>
            <a:ext cx="1314450" cy="652462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7188" name="Straight Arrow Connector 25"/>
          <p:cNvCxnSpPr/>
          <p:nvPr/>
        </p:nvCxnSpPr>
        <p:spPr>
          <a:xfrm rot="-5400000" flipH="1">
            <a:off x="3963988" y="2047875"/>
            <a:ext cx="1722437" cy="214313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7189" name="Straight Arrow Connector 31"/>
          <p:cNvCxnSpPr/>
          <p:nvPr/>
        </p:nvCxnSpPr>
        <p:spPr>
          <a:xfrm rot="5400000">
            <a:off x="6221413" y="1600200"/>
            <a:ext cx="1449387" cy="388938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7190" name="Straight Arrow Connector 35"/>
          <p:cNvCxnSpPr/>
          <p:nvPr/>
        </p:nvCxnSpPr>
        <p:spPr>
          <a:xfrm rot="-5400000" flipV="1">
            <a:off x="4994275" y="3759200"/>
            <a:ext cx="1828800" cy="30163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7191" name="Straight Arrow Connector 37"/>
          <p:cNvCxnSpPr/>
          <p:nvPr/>
        </p:nvCxnSpPr>
        <p:spPr>
          <a:xfrm>
            <a:off x="954088" y="4640263"/>
            <a:ext cx="1117600" cy="495300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7192" name="Straight Arrow Connector 40"/>
          <p:cNvCxnSpPr/>
          <p:nvPr/>
        </p:nvCxnSpPr>
        <p:spPr>
          <a:xfrm rot="-5400000" flipV="1">
            <a:off x="3389313" y="3983038"/>
            <a:ext cx="1760537" cy="349250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7193" name="Straight Arrow Connector 43"/>
          <p:cNvCxnSpPr/>
          <p:nvPr/>
        </p:nvCxnSpPr>
        <p:spPr>
          <a:xfrm rot="-5400000" flipV="1">
            <a:off x="5715000" y="3263900"/>
            <a:ext cx="1722438" cy="700088"/>
          </a:xfrm>
          <a:prstGeom prst="straightConnector1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7194" name="TextBox 44"/>
          <p:cNvSpPr txBox="1"/>
          <p:nvPr/>
        </p:nvSpPr>
        <p:spPr>
          <a:xfrm>
            <a:off x="622300" y="4400550"/>
            <a:ext cx="292100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1800" dirty="0">
                <a:latin typeface="Arial" panose="020B0604020202020204" pitchFamily="34" charset="0"/>
              </a:rPr>
              <a:t>1</a:t>
            </a:r>
            <a:endParaRPr sz="1800" dirty="0">
              <a:latin typeface="Arial" panose="020B0604020202020204" pitchFamily="34" charset="0"/>
            </a:endParaRPr>
          </a:p>
        </p:txBody>
      </p:sp>
      <p:sp>
        <p:nvSpPr>
          <p:cNvPr id="7195" name="TextBox 45"/>
          <p:cNvSpPr txBox="1"/>
          <p:nvPr/>
        </p:nvSpPr>
        <p:spPr>
          <a:xfrm>
            <a:off x="2363788" y="1054100"/>
            <a:ext cx="233362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2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7196" name="TextBox 46"/>
          <p:cNvSpPr txBox="1"/>
          <p:nvPr/>
        </p:nvSpPr>
        <p:spPr>
          <a:xfrm>
            <a:off x="4394200" y="4892675"/>
            <a:ext cx="246063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3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7197" name="TextBox 47"/>
          <p:cNvSpPr txBox="1"/>
          <p:nvPr/>
        </p:nvSpPr>
        <p:spPr>
          <a:xfrm>
            <a:off x="4465638" y="954088"/>
            <a:ext cx="368300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4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7198" name="TextBox 48"/>
          <p:cNvSpPr txBox="1"/>
          <p:nvPr/>
        </p:nvSpPr>
        <p:spPr>
          <a:xfrm>
            <a:off x="5765800" y="4637088"/>
            <a:ext cx="373063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5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7199" name="TextBox 49"/>
          <p:cNvSpPr txBox="1"/>
          <p:nvPr/>
        </p:nvSpPr>
        <p:spPr>
          <a:xfrm>
            <a:off x="6842125" y="4468813"/>
            <a:ext cx="373063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6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7200" name="TextBox 50"/>
          <p:cNvSpPr txBox="1"/>
          <p:nvPr/>
        </p:nvSpPr>
        <p:spPr>
          <a:xfrm>
            <a:off x="7042150" y="796925"/>
            <a:ext cx="373063" cy="4016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7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7201" name="TextBox 32"/>
          <p:cNvSpPr txBox="1"/>
          <p:nvPr/>
        </p:nvSpPr>
        <p:spPr>
          <a:xfrm>
            <a:off x="330200" y="209550"/>
            <a:ext cx="985838" cy="3079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1400" b="1" dirty="0">
                <a:solidFill>
                  <a:srgbClr val="000000"/>
                </a:solidFill>
                <a:latin typeface="Arial" panose="020B0604020202020204" pitchFamily="34" charset="0"/>
              </a:rPr>
              <a:t>ANSWER</a:t>
            </a:r>
            <a:endParaRPr sz="14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12" descr="scan002"/>
          <p:cNvPicPr>
            <a:picLocks noChangeAspect="1"/>
          </p:cNvPicPr>
          <p:nvPr/>
        </p:nvPicPr>
        <p:blipFill>
          <a:blip r:embed="rId1"/>
          <a:srcRect l="17645" t="15948" r="12386" b="3168"/>
          <a:stretch>
            <a:fillRect/>
          </a:stretch>
        </p:blipFill>
        <p:spPr>
          <a:xfrm>
            <a:off x="814388" y="1357313"/>
            <a:ext cx="7434262" cy="50434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Text Box 3"/>
          <p:cNvSpPr txBox="1"/>
          <p:nvPr/>
        </p:nvSpPr>
        <p:spPr>
          <a:xfrm>
            <a:off x="373063" y="284163"/>
            <a:ext cx="8578850" cy="1016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 defTabSz="0">
              <a:tabLst>
                <a:tab pos="573405" algn="l"/>
              </a:tabLst>
            </a:pPr>
            <a:r>
              <a:rPr sz="2000" b="1" dirty="0">
                <a:solidFill>
                  <a:srgbClr val="000000"/>
                </a:solidFill>
                <a:latin typeface="Arial" panose="020B0604020202020204" pitchFamily="34" charset="0"/>
              </a:rPr>
              <a:t>3.   Describe the complex operation of aircraft engine control</a:t>
            </a:r>
            <a:endParaRPr sz="20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indent="-457200" defTabSz="0">
              <a:tabLst>
                <a:tab pos="573405" algn="l"/>
              </a:tabLst>
            </a:pPr>
            <a:r>
              <a:rPr sz="2000" b="1" dirty="0">
                <a:solidFill>
                  <a:srgbClr val="000000"/>
                </a:solidFill>
                <a:latin typeface="Arial" panose="020B0604020202020204" pitchFamily="34" charset="0"/>
              </a:rPr>
              <a:t>	from start to full power. Use the diagram below. Include </a:t>
            </a:r>
            <a:endParaRPr sz="20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indent="-457200" defTabSz="0">
              <a:tabLst>
                <a:tab pos="573405" algn="l"/>
              </a:tabLst>
            </a:pPr>
            <a:r>
              <a:rPr sz="2000" b="1" dirty="0">
                <a:solidFill>
                  <a:srgbClr val="000000"/>
                </a:solidFill>
                <a:latin typeface="Arial" panose="020B0604020202020204" pitchFamily="34" charset="0"/>
              </a:rPr>
              <a:t>	variables to be protected.</a:t>
            </a:r>
            <a:endParaRPr sz="20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196" name="TextBox 2"/>
          <p:cNvSpPr txBox="1"/>
          <p:nvPr/>
        </p:nvSpPr>
        <p:spPr>
          <a:xfrm>
            <a:off x="720725" y="2771775"/>
            <a:ext cx="1098550" cy="8318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Fuel Flow/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Compressor 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Discharge 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Presssure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197" name="Rectangle 4"/>
          <p:cNvSpPr/>
          <p:nvPr/>
        </p:nvSpPr>
        <p:spPr>
          <a:xfrm>
            <a:off x="2198688" y="1439863"/>
            <a:ext cx="5349875" cy="43815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/>
          <a:p>
            <a:r>
              <a:rPr sz="2400" dirty="0">
                <a:solidFill>
                  <a:srgbClr val="000000"/>
                </a:solidFill>
                <a:latin typeface="Arial" panose="020B0604020202020204" pitchFamily="34" charset="0"/>
              </a:rPr>
              <a:t>TURBOFAN TRANSIENT CONTROL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198" name="TextBox 2"/>
          <p:cNvSpPr txBox="1"/>
          <p:nvPr/>
        </p:nvSpPr>
        <p:spPr>
          <a:xfrm>
            <a:off x="1633538" y="4559300"/>
            <a:ext cx="1031875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1800" b="1" dirty="0">
                <a:solidFill>
                  <a:srgbClr val="000000"/>
                </a:solidFill>
                <a:latin typeface="Arial" panose="020B0604020202020204" pitchFamily="34" charset="0"/>
              </a:rPr>
              <a:t>START</a:t>
            </a:r>
            <a:endParaRPr sz="18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199" name="TextBox 16"/>
          <p:cNvSpPr txBox="1"/>
          <p:nvPr/>
        </p:nvSpPr>
        <p:spPr>
          <a:xfrm flipH="1">
            <a:off x="8064500" y="6089650"/>
            <a:ext cx="331788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3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Picture 12" descr="scan002"/>
          <p:cNvPicPr>
            <a:picLocks noChangeAspect="1"/>
          </p:cNvPicPr>
          <p:nvPr/>
        </p:nvPicPr>
        <p:blipFill>
          <a:blip r:embed="rId1"/>
          <a:srcRect l="17645" t="15948" r="12386" b="3168"/>
          <a:stretch>
            <a:fillRect/>
          </a:stretch>
        </p:blipFill>
        <p:spPr>
          <a:xfrm>
            <a:off x="1116013" y="1397000"/>
            <a:ext cx="7434262" cy="5022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19" name="TextBox 3"/>
          <p:cNvSpPr txBox="1"/>
          <p:nvPr/>
        </p:nvSpPr>
        <p:spPr>
          <a:xfrm>
            <a:off x="1235075" y="146050"/>
            <a:ext cx="7572375" cy="1323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000" dirty="0">
                <a:latin typeface="Arial" panose="020B0604020202020204" pitchFamily="34" charset="0"/>
              </a:rPr>
              <a:t>Follow steady-state operating line, accel path increasing  power  decel path decreasing power ,obeying  Accel limit, Decel Limit , Protection required  for following variables (stall, temperature ,overspeed,, blowout )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9220" name="TextBox 4"/>
          <p:cNvSpPr txBox="1"/>
          <p:nvPr/>
        </p:nvSpPr>
        <p:spPr>
          <a:xfrm>
            <a:off x="165100" y="184150"/>
            <a:ext cx="1111250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2000" dirty="0">
                <a:latin typeface="Arial" panose="020B0604020202020204" pitchFamily="34" charset="0"/>
              </a:rPr>
              <a:t>Answer:</a:t>
            </a:r>
            <a:endParaRPr sz="2000" dirty="0">
              <a:latin typeface="Arial" panose="020B0604020202020204" pitchFamily="34" charset="0"/>
            </a:endParaRPr>
          </a:p>
        </p:txBody>
      </p:sp>
      <p:sp>
        <p:nvSpPr>
          <p:cNvPr id="9221" name="TextBox 2"/>
          <p:cNvSpPr txBox="1"/>
          <p:nvPr/>
        </p:nvSpPr>
        <p:spPr>
          <a:xfrm>
            <a:off x="1012825" y="2870200"/>
            <a:ext cx="1131888" cy="83026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Fuel Flow/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Compressor 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Discharge 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Presssure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222" name="Rectangle 7"/>
          <p:cNvSpPr/>
          <p:nvPr/>
        </p:nvSpPr>
        <p:spPr>
          <a:xfrm>
            <a:off x="2286000" y="1555750"/>
            <a:ext cx="5349875" cy="43815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/>
          <a:p>
            <a:r>
              <a:rPr sz="2400" dirty="0">
                <a:solidFill>
                  <a:srgbClr val="000000"/>
                </a:solidFill>
                <a:latin typeface="Arial" panose="020B0604020202020204" pitchFamily="34" charset="0"/>
              </a:rPr>
              <a:t>TURBOFAN TRANSIENT CONTROL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9223" name="Picture 12" descr="scan002"/>
          <p:cNvPicPr>
            <a:picLocks noChangeAspect="1"/>
          </p:cNvPicPr>
          <p:nvPr/>
        </p:nvPicPr>
        <p:blipFill>
          <a:blip r:embed="rId1"/>
          <a:srcRect l="17645" t="15948" r="12386" b="3168"/>
          <a:stretch>
            <a:fillRect/>
          </a:stretch>
        </p:blipFill>
        <p:spPr>
          <a:xfrm>
            <a:off x="814388" y="1357313"/>
            <a:ext cx="7434262" cy="50434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4" name="TextBox 2"/>
          <p:cNvSpPr txBox="1"/>
          <p:nvPr/>
        </p:nvSpPr>
        <p:spPr>
          <a:xfrm>
            <a:off x="1633538" y="4559300"/>
            <a:ext cx="1031875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1800" b="1" dirty="0">
                <a:solidFill>
                  <a:srgbClr val="000000"/>
                </a:solidFill>
                <a:latin typeface="Arial" panose="020B0604020202020204" pitchFamily="34" charset="0"/>
              </a:rPr>
              <a:t>START</a:t>
            </a:r>
            <a:endParaRPr sz="18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225" name="Rectangle 10"/>
          <p:cNvSpPr/>
          <p:nvPr/>
        </p:nvSpPr>
        <p:spPr>
          <a:xfrm>
            <a:off x="2198688" y="1439863"/>
            <a:ext cx="5349875" cy="43815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/>
          <a:p>
            <a:r>
              <a:rPr sz="2400" dirty="0">
                <a:solidFill>
                  <a:srgbClr val="000000"/>
                </a:solidFill>
                <a:latin typeface="Arial" panose="020B0604020202020204" pitchFamily="34" charset="0"/>
              </a:rPr>
              <a:t>TURBOFAN TRANSIENT CONTROL</a:t>
            </a:r>
            <a:endParaRPr sz="2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226" name="TextBox 2"/>
          <p:cNvSpPr txBox="1"/>
          <p:nvPr/>
        </p:nvSpPr>
        <p:spPr>
          <a:xfrm>
            <a:off x="720725" y="2771775"/>
            <a:ext cx="1098550" cy="8318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Fuel Flow/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Compressor 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Discharge 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sz="1200" b="1" dirty="0">
                <a:solidFill>
                  <a:srgbClr val="000000"/>
                </a:solidFill>
                <a:latin typeface="Arial" panose="020B0604020202020204" pitchFamily="34" charset="0"/>
              </a:rPr>
              <a:t>Presssure</a:t>
            </a:r>
            <a:endParaRPr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227" name="TextBox 16"/>
          <p:cNvSpPr txBox="1"/>
          <p:nvPr/>
        </p:nvSpPr>
        <p:spPr>
          <a:xfrm flipH="1">
            <a:off x="8064500" y="6089650"/>
            <a:ext cx="331788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3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Text Box 2"/>
          <p:cNvSpPr txBox="1"/>
          <p:nvPr/>
        </p:nvSpPr>
        <p:spPr>
          <a:xfrm>
            <a:off x="1087438" y="406400"/>
            <a:ext cx="6637337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/>
            <a:r>
              <a:rPr dirty="0">
                <a:solidFill>
                  <a:srgbClr val="000000"/>
                </a:solidFill>
                <a:latin typeface="Arial" panose="020B0604020202020204" pitchFamily="34" charset="0"/>
              </a:rPr>
              <a:t>Engine</a:t>
            </a:r>
            <a:r>
              <a:rPr sz="3600" dirty="0">
                <a:solidFill>
                  <a:srgbClr val="000000"/>
                </a:solidFill>
                <a:latin typeface="Arial" panose="020B0604020202020204" pitchFamily="34" charset="0"/>
              </a:rPr>
              <a:t> Control System </a:t>
            </a:r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Design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373063" y="1182688"/>
            <a:ext cx="8456613" cy="38465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marL="457200" marR="0" indent="-457200" defTabSz="914400">
              <a:buClrTx/>
              <a:buSzTx/>
              <a:buFont typeface="+mj-lt"/>
              <a:buAutoNum type="arabicPeriod"/>
              <a:tabLst>
                <a:tab pos="572770" algn="l"/>
              </a:tabLst>
              <a:defRPr/>
            </a:pPr>
            <a:r>
              <a:rPr kumimoji="0" lang="en-US" sz="2400" kern="1200" cap="none" spc="0" normalizeH="0" baseline="0" noProof="0" dirty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  </a:t>
            </a:r>
            <a:r>
              <a:rPr kumimoji="0" lang="en-US" sz="2000" b="1" kern="1200" cap="none" spc="0" normalizeH="0" baseline="0" noProof="0" dirty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What is the main purpose of an aircraft engine control system?</a:t>
            </a:r>
            <a:endParaRPr kumimoji="0" lang="en-US" sz="2000" kern="1200" cap="none" spc="0" normalizeH="0" baseline="0" noProof="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R="0" defTabSz="914400"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400" kern="1200" cap="none" spc="0" normalizeH="0" baseline="0" noProof="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R="0" defTabSz="914400"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000" kern="1200" cap="none" spc="0" normalizeH="0" baseline="0" noProof="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R="0" defTabSz="914400"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000" kern="1200" cap="none" spc="0" normalizeH="0" baseline="0" noProof="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R="0" defTabSz="914400">
              <a:buClrTx/>
              <a:buSzTx/>
              <a:buFontTx/>
              <a:buNone/>
              <a:tabLst>
                <a:tab pos="572770" algn="l"/>
              </a:tabLst>
              <a:defRPr/>
            </a:pPr>
            <a:r>
              <a:rPr kumimoji="0" lang="en-US" sz="2400" b="1" kern="1200" cap="none" spc="0" normalizeH="0" baseline="0" noProof="0" dirty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     </a:t>
            </a:r>
            <a:endParaRPr kumimoji="0" lang="en-US" sz="2400" b="1" kern="1200" cap="none" spc="0" normalizeH="0" baseline="0" noProof="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50800" marR="0" lvl="2" indent="-50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50800" marR="0" lvl="2" indent="-50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50800" marR="0" lvl="2" indent="-50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72770" algn="l"/>
              </a:tabLst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2.	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What are the 4 key engine parameters protected by the control  	system?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572770" algn="l"/>
              </a:tabLst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10244" name="Picture 6" descr="scan002"/>
          <p:cNvPicPr>
            <a:picLocks noChangeAspect="1"/>
          </p:cNvPicPr>
          <p:nvPr/>
        </p:nvPicPr>
        <p:blipFill>
          <a:blip r:embed="rId1"/>
          <a:srcRect l="12271" t="5324" r="9108" b="9091"/>
          <a:stretch>
            <a:fillRect/>
          </a:stretch>
        </p:blipFill>
        <p:spPr>
          <a:xfrm>
            <a:off x="1944688" y="1970088"/>
            <a:ext cx="3946525" cy="16589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5" name="TextBox 16"/>
          <p:cNvSpPr txBox="1"/>
          <p:nvPr/>
        </p:nvSpPr>
        <p:spPr>
          <a:xfrm flipH="1">
            <a:off x="8064500" y="6089650"/>
            <a:ext cx="331788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4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6" name="Text Box 2"/>
          <p:cNvSpPr txBox="1"/>
          <p:nvPr/>
        </p:nvSpPr>
        <p:spPr>
          <a:xfrm>
            <a:off x="1087438" y="406400"/>
            <a:ext cx="6637337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/>
            <a:r>
              <a:rPr dirty="0">
                <a:solidFill>
                  <a:srgbClr val="000000"/>
                </a:solidFill>
                <a:latin typeface="Arial" panose="020B0604020202020204" pitchFamily="34" charset="0"/>
              </a:rPr>
              <a:t>Engine</a:t>
            </a:r>
            <a:r>
              <a:rPr sz="3600" dirty="0">
                <a:solidFill>
                  <a:srgbClr val="000000"/>
                </a:solidFill>
                <a:latin typeface="Arial" panose="020B0604020202020204" pitchFamily="34" charset="0"/>
              </a:rPr>
              <a:t> Control System </a:t>
            </a:r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Design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373063" y="1182688"/>
            <a:ext cx="8456613" cy="52625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marL="457200" marR="0" indent="-457200" defTabSz="914400">
              <a:buClrTx/>
              <a:buSzTx/>
              <a:buFont typeface="+mj-lt"/>
              <a:buAutoNum type="arabicPeriod"/>
              <a:tabLst>
                <a:tab pos="572770" algn="l"/>
              </a:tabLst>
              <a:defRPr/>
            </a:pPr>
            <a:r>
              <a:rPr kumimoji="0" lang="en-US" sz="2400" kern="1200" cap="none" spc="0" normalizeH="0" baseline="0" noProof="0" dirty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  </a:t>
            </a:r>
            <a:r>
              <a:rPr kumimoji="0" lang="en-US" sz="2000" b="1" kern="1200" cap="none" spc="0" normalizeH="0" baseline="0" noProof="0" dirty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What is the main purpose of an aircraft engine control system?</a:t>
            </a:r>
            <a:endParaRPr kumimoji="0" lang="en-US" sz="2000" b="1" kern="1200" cap="none" spc="0" normalizeH="0" baseline="0" noProof="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72770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  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572770" algn="l"/>
              </a:tabLst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R="0" defTabSz="914400"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400" kern="1200" cap="none" spc="0" normalizeH="0" baseline="0" noProof="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R="0" defTabSz="914400"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000" kern="1200" cap="none" spc="0" normalizeH="0" baseline="0" noProof="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R="0" defTabSz="914400">
              <a:buClrTx/>
              <a:buSzTx/>
              <a:buFontTx/>
              <a:buNone/>
              <a:tabLst>
                <a:tab pos="572770" algn="l"/>
              </a:tabLst>
              <a:defRPr/>
            </a:pPr>
            <a:r>
              <a:rPr kumimoji="0" lang="en-US" sz="2000" kern="1200" cap="none" spc="0" normalizeH="0" baseline="0" noProof="0" dirty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		</a:t>
            </a:r>
            <a:endParaRPr kumimoji="0" lang="en-US" sz="2000" b="1" kern="1200" cap="none" spc="0" normalizeH="0" baseline="0" noProof="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72770" algn="l"/>
              </a:tabLst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		Purpose :  inject fuel – get thrust as commanded by the Pilot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72770" algn="l"/>
              </a:tabLst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798830" marR="0" lvl="1" indent="-79883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0800" algn="l"/>
                <a:tab pos="572770" algn="l"/>
              </a:tabLst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	2.	What are the 4 key engine parameters protected by the control  system?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1" indent="-863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lain" startAt="2"/>
              <a:tabLst>
                <a:tab pos="50800" algn="l"/>
                <a:tab pos="572770" algn="l"/>
              </a:tabLst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572770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 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stall margin (fan , compressor)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572770" algn="l"/>
              </a:tabLst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  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overtemperature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of (turbine hardware)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572770" algn="l"/>
              </a:tabLst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   blowout of combustor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572770" algn="l"/>
              </a:tabLst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  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overspeed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 (fan, compressor)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11268" name="Picture 6" descr="scan002"/>
          <p:cNvPicPr>
            <a:picLocks noChangeAspect="1"/>
          </p:cNvPicPr>
          <p:nvPr/>
        </p:nvPicPr>
        <p:blipFill>
          <a:blip r:embed="rId1"/>
          <a:srcRect l="12271" t="5324" r="9108" b="9091"/>
          <a:stretch>
            <a:fillRect/>
          </a:stretch>
        </p:blipFill>
        <p:spPr>
          <a:xfrm>
            <a:off x="2009775" y="1660525"/>
            <a:ext cx="3946525" cy="16589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9" name="TextBox 16"/>
          <p:cNvSpPr txBox="1"/>
          <p:nvPr/>
        </p:nvSpPr>
        <p:spPr>
          <a:xfrm flipH="1">
            <a:off x="8064500" y="6089650"/>
            <a:ext cx="331788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sz="2800" dirty="0">
                <a:solidFill>
                  <a:srgbClr val="000000"/>
                </a:solidFill>
                <a:latin typeface="Arial" panose="020B0604020202020204" pitchFamily="34" charset="0"/>
              </a:rPr>
              <a:t>4</a:t>
            </a:r>
            <a:endParaRPr sz="2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1270" name="TextBox 5"/>
          <p:cNvSpPr txBox="1"/>
          <p:nvPr/>
        </p:nvSpPr>
        <p:spPr>
          <a:xfrm>
            <a:off x="382588" y="247650"/>
            <a:ext cx="984250" cy="3079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sz="1400" b="1" dirty="0">
                <a:solidFill>
                  <a:srgbClr val="000000"/>
                </a:solidFill>
                <a:latin typeface="Arial" panose="020B0604020202020204" pitchFamily="34" charset="0"/>
              </a:rPr>
              <a:t>ANSWER</a:t>
            </a:r>
            <a:endParaRPr sz="1400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4157AD"/>
      </a:dk1>
      <a:lt1>
        <a:srgbClr val="FFFFFF"/>
      </a:lt1>
      <a:dk2>
        <a:srgbClr val="7C9DFD"/>
      </a:dk2>
      <a:lt2>
        <a:srgbClr val="808080"/>
      </a:lt2>
      <a:accent1>
        <a:srgbClr val="4157AD"/>
      </a:accent1>
      <a:accent2>
        <a:srgbClr val="B9CAFD"/>
      </a:accent2>
      <a:accent3>
        <a:srgbClr val="FFFFFF"/>
      </a:accent3>
      <a:accent4>
        <a:srgbClr val="364993"/>
      </a:accent4>
      <a:accent5>
        <a:srgbClr val="B0B4D3"/>
      </a:accent5>
      <a:accent6>
        <a:srgbClr val="A7B7E5"/>
      </a:accent6>
      <a:hlink>
        <a:srgbClr val="14187A"/>
      </a:hlink>
      <a:folHlink>
        <a:srgbClr val="7C9EFE"/>
      </a:folHlink>
    </a:clrScheme>
    <a:fontScheme name="Blank Presentation">
      <a:majorFont>
        <a:latin typeface="GE Inspira"/>
        <a:ea typeface=""/>
        <a:cs typeface=""/>
      </a:majorFont>
      <a:minorFont>
        <a:latin typeface="GE Inspi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Blank Presentation 1">
        <a:dk1>
          <a:srgbClr val="4157AD"/>
        </a:dk1>
        <a:lt1>
          <a:srgbClr val="FFFFFF"/>
        </a:lt1>
        <a:dk2>
          <a:srgbClr val="7C9DFD"/>
        </a:dk2>
        <a:lt2>
          <a:srgbClr val="808080"/>
        </a:lt2>
        <a:accent1>
          <a:srgbClr val="4157AD"/>
        </a:accent1>
        <a:accent2>
          <a:srgbClr val="B9CAFD"/>
        </a:accent2>
        <a:accent3>
          <a:srgbClr val="FFFFFF"/>
        </a:accent3>
        <a:accent4>
          <a:srgbClr val="364993"/>
        </a:accent4>
        <a:accent5>
          <a:srgbClr val="B0B4D3"/>
        </a:accent5>
        <a:accent6>
          <a:srgbClr val="A7B7E5"/>
        </a:accent6>
        <a:hlink>
          <a:srgbClr val="14187A"/>
        </a:hlink>
        <a:folHlink>
          <a:srgbClr val="7C9EF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4880"/>
      </a:dk2>
      <a:lt2>
        <a:srgbClr val="CECECE"/>
      </a:lt2>
      <a:accent1>
        <a:srgbClr val="004880"/>
      </a:accent1>
      <a:accent2>
        <a:srgbClr val="B3D7E8"/>
      </a:accent2>
      <a:accent3>
        <a:srgbClr val="FFFFFF"/>
      </a:accent3>
      <a:accent4>
        <a:srgbClr val="000000"/>
      </a:accent4>
      <a:accent5>
        <a:srgbClr val="AAB1C0"/>
      </a:accent5>
      <a:accent6>
        <a:srgbClr val="A2C3D2"/>
      </a:accent6>
      <a:hlink>
        <a:srgbClr val="094CAD"/>
      </a:hlink>
      <a:folHlink>
        <a:srgbClr val="4393C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4880"/>
      </a:dk2>
      <a:lt2>
        <a:srgbClr val="CECECE"/>
      </a:lt2>
      <a:accent1>
        <a:srgbClr val="004880"/>
      </a:accent1>
      <a:accent2>
        <a:srgbClr val="B3D7E8"/>
      </a:accent2>
      <a:accent3>
        <a:srgbClr val="FFFFFF"/>
      </a:accent3>
      <a:accent4>
        <a:srgbClr val="000000"/>
      </a:accent4>
      <a:accent5>
        <a:srgbClr val="AAB1C0"/>
      </a:accent5>
      <a:accent6>
        <a:srgbClr val="A2C3D2"/>
      </a:accent6>
      <a:hlink>
        <a:srgbClr val="094CAD"/>
      </a:hlink>
      <a:folHlink>
        <a:srgbClr val="4393C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D:\Documents and Settings\STERIO\Application Data\Microsoft\Templates\Blank Presentation.pot</Template>
  <TotalTime>0</TotalTime>
  <Words>3913</Words>
  <Application>WPS Presentation</Application>
  <PresentationFormat>On-screen Show (4:3)</PresentationFormat>
  <Paragraphs>218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SimSun</vt:lpstr>
      <vt:lpstr>Wingdings</vt:lpstr>
      <vt:lpstr>GE Inspira</vt:lpstr>
      <vt:lpstr>Times</vt:lpstr>
      <vt:lpstr>Lucida Sans Unicode</vt:lpstr>
      <vt:lpstr>Arial Black</vt:lpstr>
      <vt:lpstr>Microsoft YaHei</vt:lpstr>
      <vt:lpstr>Arial Unicode MS</vt:lpstr>
      <vt:lpstr>Segoe Print</vt:lpstr>
      <vt:lpstr>Times New Roman</vt:lpstr>
      <vt:lpstr>Blank Presentation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Polley Retires March 31 2009</dc:title>
  <dc:creator/>
  <cp:lastModifiedBy>Papa</cp:lastModifiedBy>
  <cp:revision>504</cp:revision>
  <cp:lastPrinted>2003-08-29T14:38:12Z</cp:lastPrinted>
  <dcterms:created xsi:type="dcterms:W3CDTF">2005-03-01T21:45:13Z</dcterms:created>
  <dcterms:modified xsi:type="dcterms:W3CDTF">2019-03-30T18:31:23Z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alette">
    <vt:lpwstr>GE Template</vt:lpwstr>
  </property>
  <property fmtid="{D5CDD505-2E9C-101B-9397-08002B2CF9AE}" pid="3" name="KSOProductBuildVer">
    <vt:lpwstr>1033-10.2.0.7635</vt:lpwstr>
  </property>
</Properties>
</file>

<file path=docProps/thumbnail.jpeg>
</file>